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8229600" cx="14630400"/>
  <p:notesSz cx="8229600" cy="14630400"/>
  <p:embeddedFontLst>
    <p:embeddedFont>
      <p:font typeface="Arial Black"/>
      <p:regular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vGAeCqE/faeoi1mGjSFug5xK8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alBlack-regular.fntdata"/><Relationship Id="rId25" Type="http://schemas.openxmlformats.org/officeDocument/2006/relationships/slide" Target="slides/slide21.xml"/><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Merriweather-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 name="Google Shape;33;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4" name="Google Shape;34;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0" name="Google Shape;120;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2" name="Google Shape;152;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84" name="Google Shape;184;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00" name="Google Shape;200;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0" name="Google Shape;220;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 name="Google Shape;42;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3" name="Google Shape;43;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8" name="Google Shape;58;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85" name="Google Shape;85;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4" name="Google Shape;104;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3"/>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 name="Shape 9"/>
        <p:cNvGrpSpPr/>
        <p:nvPr/>
      </p:nvGrpSpPr>
      <p:grpSpPr>
        <a:xfrm>
          <a:off x="0" y="0"/>
          <a:ext cx="0" cy="0"/>
          <a:chOff x="0" y="0"/>
          <a:chExt cx="0" cy="0"/>
        </a:xfrm>
      </p:grpSpPr>
      <p:pic>
        <p:nvPicPr>
          <p:cNvPr descr="preencoded.png" id="10" name="Google Shape;10;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1" name="Google Shape;11;p24"/>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2" name="Shape 12"/>
        <p:cNvGrpSpPr/>
        <p:nvPr/>
      </p:nvGrpSpPr>
      <p:grpSpPr>
        <a:xfrm>
          <a:off x="0" y="0"/>
          <a:ext cx="0" cy="0"/>
          <a:chOff x="0" y="0"/>
          <a:chExt cx="0" cy="0"/>
        </a:xfrm>
      </p:grpSpPr>
      <p:pic>
        <p:nvPicPr>
          <p:cNvPr descr="preencoded.png" id="13" name="Google Shape;13;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 name="Google Shape;14;p25"/>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5" name="Shape 15"/>
        <p:cNvGrpSpPr/>
        <p:nvPr/>
      </p:nvGrpSpPr>
      <p:grpSpPr>
        <a:xfrm>
          <a:off x="0" y="0"/>
          <a:ext cx="0" cy="0"/>
          <a:chOff x="0" y="0"/>
          <a:chExt cx="0" cy="0"/>
        </a:xfrm>
      </p:grpSpPr>
      <p:pic>
        <p:nvPicPr>
          <p:cNvPr descr="preencoded.png" id="16" name="Google Shape;16;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7" name="Google Shape;17;p26"/>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pic>
        <p:nvPicPr>
          <p:cNvPr descr="preencoded.png" id="19" name="Google Shape;19;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27"/>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1" name="Shape 21"/>
        <p:cNvGrpSpPr/>
        <p:nvPr/>
      </p:nvGrpSpPr>
      <p:grpSpPr>
        <a:xfrm>
          <a:off x="0" y="0"/>
          <a:ext cx="0" cy="0"/>
          <a:chOff x="0" y="0"/>
          <a:chExt cx="0" cy="0"/>
        </a:xfrm>
      </p:grpSpPr>
      <p:pic>
        <p:nvPicPr>
          <p:cNvPr descr="preencoded.png" id="22" name="Google Shape;22;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3" name="Google Shape;23;p28"/>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4" name="Shape 24"/>
        <p:cNvGrpSpPr/>
        <p:nvPr/>
      </p:nvGrpSpPr>
      <p:grpSpPr>
        <a:xfrm>
          <a:off x="0" y="0"/>
          <a:ext cx="0" cy="0"/>
          <a:chOff x="0" y="0"/>
          <a:chExt cx="0" cy="0"/>
        </a:xfrm>
      </p:grpSpPr>
      <p:pic>
        <p:nvPicPr>
          <p:cNvPr descr="preencoded.png" id="25" name="Google Shape;25;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6" name="Google Shape;26;p29"/>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7" name="Shape 27"/>
        <p:cNvGrpSpPr/>
        <p:nvPr/>
      </p:nvGrpSpPr>
      <p:grpSpPr>
        <a:xfrm>
          <a:off x="0" y="0"/>
          <a:ext cx="0" cy="0"/>
          <a:chOff x="0" y="0"/>
          <a:chExt cx="0" cy="0"/>
        </a:xfrm>
      </p:grpSpPr>
      <p:pic>
        <p:nvPicPr>
          <p:cNvPr descr="preencoded.png" id="28" name="Google Shape;28;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 name="Google Shape;29;p30"/>
          <p:cNvSpPr/>
          <p:nvPr/>
        </p:nvSpPr>
        <p:spPr>
          <a:xfrm>
            <a:off x="0" y="0"/>
            <a:ext cx="14630400" cy="8229600"/>
          </a:xfrm>
          <a:prstGeom prst="rect">
            <a:avLst/>
          </a:prstGeom>
          <a:solidFill>
            <a:srgbClr val="09151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descr="preencoded.png" id="36" name="Google Shape;36;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7" name="Google Shape;37;p1"/>
          <p:cNvSpPr/>
          <p:nvPr/>
        </p:nvSpPr>
        <p:spPr>
          <a:xfrm>
            <a:off x="6350197" y="569006"/>
            <a:ext cx="7416403" cy="1542574"/>
          </a:xfrm>
          <a:prstGeom prst="rect">
            <a:avLst/>
          </a:prstGeom>
          <a:noFill/>
          <a:ln>
            <a:noFill/>
          </a:ln>
        </p:spPr>
        <p:txBody>
          <a:bodyPr anchorCtr="0" anchor="t" bIns="0" lIns="0" spcFirstLastPara="1" rIns="0" wrap="square" tIns="0">
            <a:noAutofit/>
          </a:bodyPr>
          <a:lstStyle/>
          <a:p>
            <a:pPr indent="0" lvl="0" marL="0" marR="0" rtl="0" algn="l">
              <a:lnSpc>
                <a:spcPct val="112037"/>
              </a:lnSpc>
              <a:spcBef>
                <a:spcPts val="0"/>
              </a:spcBef>
              <a:spcAft>
                <a:spcPts val="0"/>
              </a:spcAft>
              <a:buClr>
                <a:srgbClr val="F5F0F0"/>
              </a:buClr>
              <a:buSzPts val="5400"/>
              <a:buFont typeface="Merriweather"/>
              <a:buNone/>
            </a:pPr>
            <a:r>
              <a:rPr b="1" i="0" lang="en-US" sz="5400" u="sng" cap="none" strike="noStrike">
                <a:solidFill>
                  <a:srgbClr val="F5F0F0"/>
                </a:solidFill>
                <a:latin typeface="Merriweather"/>
                <a:ea typeface="Merriweather"/>
                <a:cs typeface="Merriweather"/>
                <a:sym typeface="Merriweather"/>
              </a:rPr>
              <a:t>IT TICKET ANALYSIS</a:t>
            </a:r>
            <a:endParaRPr b="1" i="0" sz="5400" u="sng" cap="none" strike="noStrike">
              <a:solidFill>
                <a:schemeClr val="dk1"/>
              </a:solidFill>
              <a:latin typeface="Calibri"/>
              <a:ea typeface="Calibri"/>
              <a:cs typeface="Calibri"/>
              <a:sym typeface="Calibri"/>
            </a:endParaRPr>
          </a:p>
        </p:txBody>
      </p:sp>
      <p:sp>
        <p:nvSpPr>
          <p:cNvPr id="38" name="Google Shape;38;p1"/>
          <p:cNvSpPr/>
          <p:nvPr/>
        </p:nvSpPr>
        <p:spPr>
          <a:xfrm>
            <a:off x="6350196" y="3430325"/>
            <a:ext cx="7416403" cy="157924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Merriweather"/>
              <a:buNone/>
            </a:pPr>
            <a:r>
              <a:rPr b="0" i="0" lang="en-US" sz="1900" u="none" cap="none" strike="noStrike">
                <a:solidFill>
                  <a:srgbClr val="E2E6E9"/>
                </a:solidFill>
                <a:latin typeface="Merriweather"/>
                <a:ea typeface="Merriweather"/>
                <a:cs typeface="Merriweather"/>
                <a:sym typeface="Merriweather"/>
              </a:rPr>
              <a:t>Welcome to our deep dive into IT support data. We'll analyze key metrics, identify improvement areas, and recommend strategic investments to enhance service delivery and employee satisfaction.</a:t>
            </a:r>
            <a:endParaRPr b="0" i="0" sz="1900" u="none" cap="none" strike="noStrike">
              <a:solidFill>
                <a:schemeClr val="dk1"/>
              </a:solidFill>
              <a:latin typeface="Calibri"/>
              <a:ea typeface="Calibri"/>
              <a:cs typeface="Calibri"/>
              <a:sym typeface="Calibri"/>
            </a:endParaRPr>
          </a:p>
        </p:txBody>
      </p:sp>
      <p:sp>
        <p:nvSpPr>
          <p:cNvPr id="39" name="Google Shape;39;p1"/>
          <p:cNvSpPr/>
          <p:nvPr/>
        </p:nvSpPr>
        <p:spPr>
          <a:xfrm>
            <a:off x="9016849" y="6644525"/>
            <a:ext cx="4749600" cy="432000"/>
          </a:xfrm>
          <a:prstGeom prst="rect">
            <a:avLst/>
          </a:prstGeom>
          <a:noFill/>
          <a:ln>
            <a:noFill/>
          </a:ln>
        </p:spPr>
        <p:txBody>
          <a:bodyPr anchorCtr="0" anchor="t" bIns="0" lIns="0" spcFirstLastPara="1" rIns="0" wrap="square" tIns="0">
            <a:noAutofit/>
          </a:bodyPr>
          <a:lstStyle/>
          <a:p>
            <a:pPr indent="0" lvl="0" marL="0" marR="0" rtl="0" algn="l">
              <a:lnSpc>
                <a:spcPct val="106250"/>
              </a:lnSpc>
              <a:spcBef>
                <a:spcPts val="0"/>
              </a:spcBef>
              <a:spcAft>
                <a:spcPts val="0"/>
              </a:spcAft>
              <a:buClr>
                <a:srgbClr val="E2E6E9"/>
              </a:buClr>
              <a:buSzPts val="3200"/>
              <a:buFont typeface="Merriweather"/>
              <a:buNone/>
            </a:pPr>
            <a:r>
              <a:rPr b="1" i="0" lang="en-US" sz="3200" u="none" cap="none" strike="noStrike">
                <a:solidFill>
                  <a:srgbClr val="E2E6E9"/>
                </a:solidFill>
                <a:latin typeface="Merriweather"/>
                <a:ea typeface="Merriweather"/>
                <a:cs typeface="Merriweather"/>
                <a:sym typeface="Merriweather"/>
              </a:rPr>
              <a:t>By Yash Agarwal</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p:nvPr/>
        </p:nvSpPr>
        <p:spPr>
          <a:xfrm>
            <a:off x="457069" y="359200"/>
            <a:ext cx="12948000" cy="408300"/>
          </a:xfrm>
          <a:prstGeom prst="rect">
            <a:avLst/>
          </a:prstGeom>
          <a:noFill/>
          <a:ln>
            <a:noFill/>
          </a:ln>
        </p:spPr>
        <p:txBody>
          <a:bodyPr anchorCtr="0" anchor="t" bIns="0" lIns="0" spcFirstLastPara="1" rIns="0" wrap="square" tIns="0">
            <a:noAutofit/>
          </a:bodyPr>
          <a:lstStyle/>
          <a:p>
            <a:pPr indent="0" lvl="0" marL="0" marR="0" rtl="0" algn="l">
              <a:lnSpc>
                <a:spcPct val="88888"/>
              </a:lnSpc>
              <a:spcBef>
                <a:spcPts val="0"/>
              </a:spcBef>
              <a:spcAft>
                <a:spcPts val="0"/>
              </a:spcAft>
              <a:buClr>
                <a:srgbClr val="F5F0F0"/>
              </a:buClr>
              <a:buSzPts val="3600"/>
              <a:buFont typeface="Merriweather"/>
              <a:buNone/>
            </a:pPr>
            <a:r>
              <a:rPr lang="en-US" sz="3600" u="sng">
                <a:solidFill>
                  <a:srgbClr val="F5F0F0"/>
                </a:solidFill>
                <a:latin typeface="Merriweather"/>
                <a:ea typeface="Merriweather"/>
                <a:cs typeface="Merriweather"/>
                <a:sym typeface="Merriweather"/>
              </a:rPr>
              <a:t>Agent Performance &amp; Resolution Insights</a:t>
            </a:r>
            <a:endParaRPr sz="3600" u="sng">
              <a:solidFill>
                <a:schemeClr val="dk1"/>
              </a:solidFill>
              <a:latin typeface="Calibri"/>
              <a:ea typeface="Calibri"/>
              <a:cs typeface="Calibri"/>
              <a:sym typeface="Calibri"/>
            </a:endParaRPr>
          </a:p>
        </p:txBody>
      </p:sp>
      <p:sp>
        <p:nvSpPr>
          <p:cNvPr id="123" name="Google Shape;123;p10"/>
          <p:cNvSpPr/>
          <p:nvPr/>
        </p:nvSpPr>
        <p:spPr>
          <a:xfrm>
            <a:off x="457063" y="1093825"/>
            <a:ext cx="5930100" cy="204000"/>
          </a:xfrm>
          <a:prstGeom prst="rect">
            <a:avLst/>
          </a:prstGeom>
          <a:noFill/>
          <a:ln>
            <a:noFill/>
          </a:ln>
        </p:spPr>
        <p:txBody>
          <a:bodyPr anchorCtr="0" anchor="t" bIns="0" lIns="0" spcFirstLastPara="1" rIns="0" wrap="square" tIns="0">
            <a:noAutofit/>
          </a:bodyPr>
          <a:lstStyle/>
          <a:p>
            <a:pPr indent="0" lvl="0" marL="0" marR="0" rtl="0" algn="l">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Tickets Handled by Agent</a:t>
            </a:r>
            <a:endParaRPr sz="2250" u="sng">
              <a:solidFill>
                <a:schemeClr val="dk1"/>
              </a:solidFill>
              <a:latin typeface="Calibri"/>
              <a:ea typeface="Calibri"/>
              <a:cs typeface="Calibri"/>
              <a:sym typeface="Calibri"/>
            </a:endParaRPr>
          </a:p>
        </p:txBody>
      </p:sp>
      <p:sp>
        <p:nvSpPr>
          <p:cNvPr id="124" name="Google Shape;124;p10"/>
          <p:cNvSpPr/>
          <p:nvPr/>
        </p:nvSpPr>
        <p:spPr>
          <a:xfrm>
            <a:off x="457081" y="1444704"/>
            <a:ext cx="6698813" cy="1919645"/>
          </a:xfrm>
          <a:prstGeom prst="roundRect">
            <a:avLst>
              <a:gd fmla="val 2858"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464701" y="1452324"/>
            <a:ext cx="6683573" cy="38088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95432" y="1538288"/>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Agent Name</a:t>
            </a:r>
            <a:endParaRPr sz="1000">
              <a:solidFill>
                <a:schemeClr val="dk1"/>
              </a:solidFill>
              <a:latin typeface="Calibri"/>
              <a:ea typeface="Calibri"/>
              <a:cs typeface="Calibri"/>
              <a:sym typeface="Calibri"/>
            </a:endParaRPr>
          </a:p>
        </p:txBody>
      </p:sp>
      <p:sp>
        <p:nvSpPr>
          <p:cNvPr id="127" name="Google Shape;127;p10"/>
          <p:cNvSpPr/>
          <p:nvPr/>
        </p:nvSpPr>
        <p:spPr>
          <a:xfrm>
            <a:off x="3940969" y="1538288"/>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Tickets</a:t>
            </a:r>
            <a:endParaRPr sz="1000">
              <a:solidFill>
                <a:schemeClr val="dk1"/>
              </a:solidFill>
              <a:latin typeface="Calibri"/>
              <a:ea typeface="Calibri"/>
              <a:cs typeface="Calibri"/>
              <a:sym typeface="Calibri"/>
            </a:endParaRPr>
          </a:p>
        </p:txBody>
      </p:sp>
      <p:sp>
        <p:nvSpPr>
          <p:cNvPr id="128" name="Google Shape;128;p10"/>
          <p:cNvSpPr/>
          <p:nvPr/>
        </p:nvSpPr>
        <p:spPr>
          <a:xfrm>
            <a:off x="464701" y="1833205"/>
            <a:ext cx="6683573" cy="38088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95432" y="1919168"/>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John Smith</a:t>
            </a:r>
            <a:endParaRPr sz="1000">
              <a:solidFill>
                <a:schemeClr val="dk1"/>
              </a:solidFill>
              <a:latin typeface="Calibri"/>
              <a:ea typeface="Calibri"/>
              <a:cs typeface="Calibri"/>
              <a:sym typeface="Calibri"/>
            </a:endParaRPr>
          </a:p>
        </p:txBody>
      </p:sp>
      <p:sp>
        <p:nvSpPr>
          <p:cNvPr id="130" name="Google Shape;130;p10"/>
          <p:cNvSpPr/>
          <p:nvPr/>
        </p:nvSpPr>
        <p:spPr>
          <a:xfrm>
            <a:off x="3940969" y="1919168"/>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1250</a:t>
            </a:r>
            <a:endParaRPr sz="1000">
              <a:solidFill>
                <a:schemeClr val="dk1"/>
              </a:solidFill>
              <a:latin typeface="Calibri"/>
              <a:ea typeface="Calibri"/>
              <a:cs typeface="Calibri"/>
              <a:sym typeface="Calibri"/>
            </a:endParaRPr>
          </a:p>
        </p:txBody>
      </p:sp>
      <p:sp>
        <p:nvSpPr>
          <p:cNvPr id="131" name="Google Shape;131;p10"/>
          <p:cNvSpPr/>
          <p:nvPr/>
        </p:nvSpPr>
        <p:spPr>
          <a:xfrm>
            <a:off x="464701" y="2214086"/>
            <a:ext cx="6683573" cy="38088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595432" y="2300049"/>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Jane Doe</a:t>
            </a:r>
            <a:endParaRPr sz="1000">
              <a:solidFill>
                <a:schemeClr val="dk1"/>
              </a:solidFill>
              <a:latin typeface="Calibri"/>
              <a:ea typeface="Calibri"/>
              <a:cs typeface="Calibri"/>
              <a:sym typeface="Calibri"/>
            </a:endParaRPr>
          </a:p>
        </p:txBody>
      </p:sp>
      <p:sp>
        <p:nvSpPr>
          <p:cNvPr id="133" name="Google Shape;133;p10"/>
          <p:cNvSpPr/>
          <p:nvPr/>
        </p:nvSpPr>
        <p:spPr>
          <a:xfrm>
            <a:off x="3940969" y="2300049"/>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1180</a:t>
            </a:r>
            <a:endParaRPr sz="1000">
              <a:solidFill>
                <a:schemeClr val="dk1"/>
              </a:solidFill>
              <a:latin typeface="Calibri"/>
              <a:ea typeface="Calibri"/>
              <a:cs typeface="Calibri"/>
              <a:sym typeface="Calibri"/>
            </a:endParaRPr>
          </a:p>
        </p:txBody>
      </p:sp>
      <p:sp>
        <p:nvSpPr>
          <p:cNvPr id="134" name="Google Shape;134;p10"/>
          <p:cNvSpPr/>
          <p:nvPr/>
        </p:nvSpPr>
        <p:spPr>
          <a:xfrm>
            <a:off x="464701" y="2594967"/>
            <a:ext cx="6683573" cy="38088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595432" y="2680930"/>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Mike Ross</a:t>
            </a:r>
            <a:endParaRPr sz="1000">
              <a:solidFill>
                <a:schemeClr val="dk1"/>
              </a:solidFill>
              <a:latin typeface="Calibri"/>
              <a:ea typeface="Calibri"/>
              <a:cs typeface="Calibri"/>
              <a:sym typeface="Calibri"/>
            </a:endParaRPr>
          </a:p>
        </p:txBody>
      </p:sp>
      <p:sp>
        <p:nvSpPr>
          <p:cNvPr id="136" name="Google Shape;136;p10"/>
          <p:cNvSpPr/>
          <p:nvPr/>
        </p:nvSpPr>
        <p:spPr>
          <a:xfrm>
            <a:off x="3940969" y="2680930"/>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1000</a:t>
            </a:r>
            <a:endParaRPr sz="1000">
              <a:solidFill>
                <a:schemeClr val="dk1"/>
              </a:solidFill>
              <a:latin typeface="Calibri"/>
              <a:ea typeface="Calibri"/>
              <a:cs typeface="Calibri"/>
              <a:sym typeface="Calibri"/>
            </a:endParaRPr>
          </a:p>
        </p:txBody>
      </p:sp>
      <p:sp>
        <p:nvSpPr>
          <p:cNvPr id="137" name="Google Shape;137;p10"/>
          <p:cNvSpPr/>
          <p:nvPr/>
        </p:nvSpPr>
        <p:spPr>
          <a:xfrm>
            <a:off x="464701" y="2975848"/>
            <a:ext cx="6683573" cy="38088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595432" y="3061811"/>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Sarah Connor</a:t>
            </a:r>
            <a:endParaRPr sz="1000">
              <a:solidFill>
                <a:schemeClr val="dk1"/>
              </a:solidFill>
              <a:latin typeface="Calibri"/>
              <a:ea typeface="Calibri"/>
              <a:cs typeface="Calibri"/>
              <a:sym typeface="Calibri"/>
            </a:endParaRPr>
          </a:p>
        </p:txBody>
      </p:sp>
      <p:sp>
        <p:nvSpPr>
          <p:cNvPr id="139" name="Google Shape;139;p10"/>
          <p:cNvSpPr/>
          <p:nvPr/>
        </p:nvSpPr>
        <p:spPr>
          <a:xfrm>
            <a:off x="3940969" y="3061811"/>
            <a:ext cx="3076694"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950</a:t>
            </a:r>
            <a:endParaRPr sz="1000">
              <a:solidFill>
                <a:schemeClr val="dk1"/>
              </a:solidFill>
              <a:latin typeface="Calibri"/>
              <a:ea typeface="Calibri"/>
              <a:cs typeface="Calibri"/>
              <a:sym typeface="Calibri"/>
            </a:endParaRPr>
          </a:p>
        </p:txBody>
      </p:sp>
      <p:sp>
        <p:nvSpPr>
          <p:cNvPr id="140" name="Google Shape;140;p10"/>
          <p:cNvSpPr/>
          <p:nvPr/>
        </p:nvSpPr>
        <p:spPr>
          <a:xfrm>
            <a:off x="457066" y="3825125"/>
            <a:ext cx="5930100" cy="204000"/>
          </a:xfrm>
          <a:prstGeom prst="rect">
            <a:avLst/>
          </a:prstGeom>
          <a:noFill/>
          <a:ln>
            <a:noFill/>
          </a:ln>
        </p:spPr>
        <p:txBody>
          <a:bodyPr anchorCtr="0" anchor="t" bIns="0" lIns="0" spcFirstLastPara="1" rIns="0" wrap="square" tIns="0">
            <a:noAutofit/>
          </a:bodyPr>
          <a:lstStyle/>
          <a:p>
            <a:pPr indent="0" lvl="0" marL="0" marR="0" rtl="0" algn="l">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Daily Average Resolution Time</a:t>
            </a:r>
            <a:endParaRPr sz="2250" u="sng">
              <a:solidFill>
                <a:schemeClr val="dk1"/>
              </a:solidFill>
              <a:latin typeface="Calibri"/>
              <a:ea typeface="Calibri"/>
              <a:cs typeface="Calibri"/>
              <a:sym typeface="Calibri"/>
            </a:endParaRPr>
          </a:p>
        </p:txBody>
      </p:sp>
      <p:sp>
        <p:nvSpPr>
          <p:cNvPr id="141" name="Google Shape;141;p10"/>
          <p:cNvSpPr/>
          <p:nvPr/>
        </p:nvSpPr>
        <p:spPr>
          <a:xfrm>
            <a:off x="464701" y="4266033"/>
            <a:ext cx="6698813" cy="208955"/>
          </a:xfrm>
          <a:prstGeom prst="rect">
            <a:avLst/>
          </a:prstGeom>
          <a:noFill/>
          <a:ln>
            <a:noFill/>
          </a:ln>
        </p:spPr>
        <p:txBody>
          <a:bodyPr anchorCtr="0" anchor="t" bIns="0" lIns="0" spcFirstLastPara="1" rIns="0" wrap="square" tIns="0">
            <a:noAutofit/>
          </a:bodyPr>
          <a:lstStyle/>
          <a:p>
            <a:pPr indent="0" lvl="0" marL="0" marR="0" rtl="0" algn="l">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Overall average: 4.55 days</a:t>
            </a:r>
            <a:endParaRPr sz="1800">
              <a:solidFill>
                <a:schemeClr val="dk1"/>
              </a:solidFill>
              <a:latin typeface="Calibri"/>
              <a:ea typeface="Calibri"/>
              <a:cs typeface="Calibri"/>
              <a:sym typeface="Calibri"/>
            </a:endParaRPr>
          </a:p>
        </p:txBody>
      </p:sp>
      <p:pic>
        <p:nvPicPr>
          <p:cNvPr descr="preencoded.png" id="142" name="Google Shape;142;p10"/>
          <p:cNvPicPr preferRelativeResize="0"/>
          <p:nvPr/>
        </p:nvPicPr>
        <p:blipFill rotWithShape="1">
          <a:blip r:embed="rId3">
            <a:alphaModFix/>
          </a:blip>
          <a:srcRect b="0" l="0" r="0" t="0"/>
          <a:stretch/>
        </p:blipFill>
        <p:spPr>
          <a:xfrm>
            <a:off x="457081" y="4844975"/>
            <a:ext cx="6698813" cy="3378553"/>
          </a:xfrm>
          <a:prstGeom prst="rect">
            <a:avLst/>
          </a:prstGeom>
          <a:noFill/>
          <a:ln>
            <a:noFill/>
          </a:ln>
        </p:spPr>
      </p:pic>
      <p:sp>
        <p:nvSpPr>
          <p:cNvPr id="143" name="Google Shape;143;p10"/>
          <p:cNvSpPr/>
          <p:nvPr/>
        </p:nvSpPr>
        <p:spPr>
          <a:xfrm>
            <a:off x="7482124" y="4277125"/>
            <a:ext cx="3604200" cy="204000"/>
          </a:xfrm>
          <a:prstGeom prst="rect">
            <a:avLst/>
          </a:prstGeom>
          <a:noFill/>
          <a:ln>
            <a:noFill/>
          </a:ln>
        </p:spPr>
        <p:txBody>
          <a:bodyPr anchorCtr="0" anchor="t" bIns="0" lIns="0" spcFirstLastPara="1" rIns="0" wrap="square" tIns="0">
            <a:noAutofit/>
          </a:bodyPr>
          <a:lstStyle/>
          <a:p>
            <a:pPr indent="0" lvl="0" marL="0" marR="0" rtl="0" algn="l">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Issue Type Count</a:t>
            </a:r>
            <a:endParaRPr sz="2250" u="sng">
              <a:solidFill>
                <a:schemeClr val="dk1"/>
              </a:solidFill>
              <a:latin typeface="Calibri"/>
              <a:ea typeface="Calibri"/>
              <a:cs typeface="Calibri"/>
              <a:sym typeface="Calibri"/>
            </a:endParaRPr>
          </a:p>
        </p:txBody>
      </p:sp>
      <p:sp>
        <p:nvSpPr>
          <p:cNvPr id="144" name="Google Shape;144;p10"/>
          <p:cNvSpPr/>
          <p:nvPr/>
        </p:nvSpPr>
        <p:spPr>
          <a:xfrm>
            <a:off x="7482124" y="1093825"/>
            <a:ext cx="5333100" cy="204000"/>
          </a:xfrm>
          <a:prstGeom prst="rect">
            <a:avLst/>
          </a:prstGeom>
          <a:noFill/>
          <a:ln>
            <a:noFill/>
          </a:ln>
        </p:spPr>
        <p:txBody>
          <a:bodyPr anchorCtr="0" anchor="t" bIns="0" lIns="0" spcFirstLastPara="1" rIns="0" wrap="square" tIns="0">
            <a:noAutofit/>
          </a:bodyPr>
          <a:lstStyle/>
          <a:p>
            <a:pPr indent="0" lvl="0" marL="0" marR="0" rtl="0" algn="l">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Categorical vs. Continuous Data</a:t>
            </a:r>
            <a:endParaRPr sz="2250" u="sng">
              <a:solidFill>
                <a:schemeClr val="dk1"/>
              </a:solidFill>
              <a:latin typeface="Calibri"/>
              <a:ea typeface="Calibri"/>
              <a:cs typeface="Calibri"/>
              <a:sym typeface="Calibri"/>
            </a:endParaRPr>
          </a:p>
        </p:txBody>
      </p:sp>
      <p:sp>
        <p:nvSpPr>
          <p:cNvPr id="145" name="Google Shape;145;p10"/>
          <p:cNvSpPr/>
          <p:nvPr/>
        </p:nvSpPr>
        <p:spPr>
          <a:xfrm>
            <a:off x="7885244" y="1555013"/>
            <a:ext cx="6698813" cy="208955"/>
          </a:xfrm>
          <a:prstGeom prst="rect">
            <a:avLst/>
          </a:prstGeom>
          <a:noFill/>
          <a:ln>
            <a:noFill/>
          </a:ln>
        </p:spPr>
        <p:txBody>
          <a:bodyPr anchorCtr="0" anchor="t" bIns="0" lIns="0" spcFirstLastPara="1" rIns="0" wrap="square" tIns="0">
            <a:noAutofit/>
          </a:bodyPr>
          <a:lstStyle/>
          <a:p>
            <a:pPr indent="0" lvl="0" marL="0" marR="0" rtl="0" algn="l">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Categorical Columns: 12</a:t>
            </a:r>
            <a:endParaRPr sz="1800">
              <a:solidFill>
                <a:schemeClr val="dk1"/>
              </a:solidFill>
              <a:latin typeface="Calibri"/>
              <a:ea typeface="Calibri"/>
              <a:cs typeface="Calibri"/>
              <a:sym typeface="Calibri"/>
            </a:endParaRPr>
          </a:p>
        </p:txBody>
      </p:sp>
      <p:sp>
        <p:nvSpPr>
          <p:cNvPr id="146" name="Google Shape;146;p10"/>
          <p:cNvSpPr/>
          <p:nvPr/>
        </p:nvSpPr>
        <p:spPr>
          <a:xfrm>
            <a:off x="7885244" y="1911810"/>
            <a:ext cx="6698813" cy="208955"/>
          </a:xfrm>
          <a:prstGeom prst="rect">
            <a:avLst/>
          </a:prstGeom>
          <a:noFill/>
          <a:ln>
            <a:noFill/>
          </a:ln>
        </p:spPr>
        <p:txBody>
          <a:bodyPr anchorCtr="0" anchor="t" bIns="0" lIns="0" spcFirstLastPara="1" rIns="0" wrap="square" tIns="0">
            <a:noAutofit/>
          </a:bodyPr>
          <a:lstStyle/>
          <a:p>
            <a:pPr indent="0" lvl="0" marL="0" marR="0" rtl="0" algn="l">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Continuous Columns: 3</a:t>
            </a:r>
            <a:endParaRPr sz="1800">
              <a:solidFill>
                <a:schemeClr val="dk1"/>
              </a:solidFill>
              <a:latin typeface="Calibri"/>
              <a:ea typeface="Calibri"/>
              <a:cs typeface="Calibri"/>
              <a:sym typeface="Calibri"/>
            </a:endParaRPr>
          </a:p>
        </p:txBody>
      </p:sp>
      <p:sp>
        <p:nvSpPr>
          <p:cNvPr id="147" name="Google Shape;147;p10"/>
          <p:cNvSpPr/>
          <p:nvPr/>
        </p:nvSpPr>
        <p:spPr>
          <a:xfrm>
            <a:off x="457081" y="9078873"/>
            <a:ext cx="13716238" cy="2089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Understanding agent workload and resolution efficiency is vital for performance optimization.</a:t>
            </a:r>
            <a:endParaRPr sz="1000">
              <a:solidFill>
                <a:schemeClr val="dk1"/>
              </a:solidFill>
              <a:latin typeface="Calibri"/>
              <a:ea typeface="Calibri"/>
              <a:cs typeface="Calibri"/>
              <a:sym typeface="Calibri"/>
            </a:endParaRPr>
          </a:p>
        </p:txBody>
      </p:sp>
      <p:pic>
        <p:nvPicPr>
          <p:cNvPr descr="A close-up of a card&#10;&#10;AI-generated content may be incorrect." id="148" name="Google Shape;148;p10"/>
          <p:cNvPicPr preferRelativeResize="0"/>
          <p:nvPr/>
        </p:nvPicPr>
        <p:blipFill rotWithShape="1">
          <a:blip r:embed="rId4">
            <a:alphaModFix/>
          </a:blip>
          <a:srcRect b="0" l="0" r="0" t="0"/>
          <a:stretch/>
        </p:blipFill>
        <p:spPr>
          <a:xfrm>
            <a:off x="7885244" y="4991788"/>
            <a:ext cx="5519719" cy="18541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preencoded.png" id="154" name="Google Shape;154;p11"/>
          <p:cNvPicPr preferRelativeResize="0"/>
          <p:nvPr/>
        </p:nvPicPr>
        <p:blipFill rotWithShape="1">
          <a:blip r:embed="rId3">
            <a:alphaModFix/>
          </a:blip>
          <a:srcRect b="0" l="0" r="0" t="0"/>
          <a:stretch/>
        </p:blipFill>
        <p:spPr>
          <a:xfrm>
            <a:off x="0" y="1"/>
            <a:ext cx="3657600" cy="8229600"/>
          </a:xfrm>
          <a:prstGeom prst="rect">
            <a:avLst/>
          </a:prstGeom>
          <a:noFill/>
          <a:ln>
            <a:noFill/>
          </a:ln>
        </p:spPr>
      </p:pic>
      <p:sp>
        <p:nvSpPr>
          <p:cNvPr id="155" name="Google Shape;155;p11"/>
          <p:cNvSpPr/>
          <p:nvPr/>
        </p:nvSpPr>
        <p:spPr>
          <a:xfrm>
            <a:off x="4089464" y="481500"/>
            <a:ext cx="8604000" cy="3855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5F0F0"/>
              </a:buClr>
              <a:buSzPts val="4000"/>
              <a:buFont typeface="Merriweather"/>
              <a:buNone/>
            </a:pPr>
            <a:r>
              <a:rPr lang="en-US" sz="4000">
                <a:solidFill>
                  <a:srgbClr val="F5F0F0"/>
                </a:solidFill>
                <a:latin typeface="Merriweather"/>
                <a:ea typeface="Merriweather"/>
                <a:cs typeface="Merriweather"/>
                <a:sym typeface="Merriweather"/>
              </a:rPr>
              <a:t>Targeted Agent Training</a:t>
            </a:r>
            <a:endParaRPr sz="4000">
              <a:solidFill>
                <a:schemeClr val="dk1"/>
              </a:solidFill>
              <a:latin typeface="Calibri"/>
              <a:ea typeface="Calibri"/>
              <a:cs typeface="Calibri"/>
              <a:sym typeface="Calibri"/>
            </a:endParaRPr>
          </a:p>
        </p:txBody>
      </p:sp>
      <p:sp>
        <p:nvSpPr>
          <p:cNvPr id="156" name="Google Shape;156;p11"/>
          <p:cNvSpPr/>
          <p:nvPr/>
        </p:nvSpPr>
        <p:spPr>
          <a:xfrm>
            <a:off x="4089440" y="1187530"/>
            <a:ext cx="277654" cy="277654"/>
          </a:xfrm>
          <a:prstGeom prst="roundRect">
            <a:avLst>
              <a:gd fmla="val 18669"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4490466" y="1230150"/>
            <a:ext cx="7521300" cy="1929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E2E6E9"/>
              </a:buClr>
              <a:buSzPts val="2000"/>
              <a:buFont typeface="Merriweather"/>
              <a:buNone/>
            </a:pPr>
            <a:r>
              <a:rPr lang="en-US" sz="2000">
                <a:solidFill>
                  <a:srgbClr val="E2E6E9"/>
                </a:solidFill>
                <a:latin typeface="Merriweather"/>
                <a:ea typeface="Merriweather"/>
                <a:cs typeface="Merriweather"/>
                <a:sym typeface="Merriweather"/>
              </a:rPr>
              <a:t>Identify Underperforming Agents</a:t>
            </a:r>
            <a:endParaRPr sz="2000">
              <a:solidFill>
                <a:schemeClr val="dk1"/>
              </a:solidFill>
              <a:latin typeface="Calibri"/>
              <a:ea typeface="Calibri"/>
              <a:cs typeface="Calibri"/>
              <a:sym typeface="Calibri"/>
            </a:endParaRPr>
          </a:p>
        </p:txBody>
      </p:sp>
      <p:sp>
        <p:nvSpPr>
          <p:cNvPr id="158" name="Google Shape;158;p11"/>
          <p:cNvSpPr/>
          <p:nvPr/>
        </p:nvSpPr>
        <p:spPr>
          <a:xfrm>
            <a:off x="4719042" y="1600758"/>
            <a:ext cx="9708118" cy="197525"/>
          </a:xfrm>
          <a:prstGeom prst="rect">
            <a:avLst/>
          </a:prstGeom>
          <a:noFill/>
          <a:ln>
            <a:noFill/>
          </a:ln>
        </p:spPr>
        <p:txBody>
          <a:bodyPr anchorCtr="0" anchor="t" bIns="0" lIns="0" spcFirstLastPara="1" rIns="0" wrap="square" tIns="0">
            <a:noAutofit/>
          </a:bodyPr>
          <a:lstStyle/>
          <a:p>
            <a:pPr indent="0" lvl="0" marL="0" marR="0" rtl="0" algn="l">
              <a:lnSpc>
                <a:spcPct val="96875"/>
              </a:lnSpc>
              <a:spcBef>
                <a:spcPts val="0"/>
              </a:spcBef>
              <a:spcAft>
                <a:spcPts val="0"/>
              </a:spcAft>
              <a:buClr>
                <a:srgbClr val="E2E6E9"/>
              </a:buClr>
              <a:buSzPts val="1600"/>
              <a:buFont typeface="Merriweather"/>
              <a:buNone/>
            </a:pPr>
            <a:r>
              <a:rPr lang="en-US" sz="1600">
                <a:solidFill>
                  <a:srgbClr val="E2E6E9"/>
                </a:solidFill>
                <a:latin typeface="Merriweather"/>
                <a:ea typeface="Merriweather"/>
                <a:cs typeface="Merriweather"/>
                <a:sym typeface="Merriweather"/>
              </a:rPr>
              <a:t>Filter agents with above-average resolution times and below-average satisfaction ratings.</a:t>
            </a:r>
            <a:endParaRPr sz="1600">
              <a:solidFill>
                <a:schemeClr val="dk1"/>
              </a:solidFill>
              <a:latin typeface="Calibri"/>
              <a:ea typeface="Calibri"/>
              <a:cs typeface="Calibri"/>
              <a:sym typeface="Calibri"/>
            </a:endParaRPr>
          </a:p>
        </p:txBody>
      </p:sp>
      <p:sp>
        <p:nvSpPr>
          <p:cNvPr id="159" name="Google Shape;159;p11"/>
          <p:cNvSpPr/>
          <p:nvPr/>
        </p:nvSpPr>
        <p:spPr>
          <a:xfrm>
            <a:off x="4490442" y="8262104"/>
            <a:ext cx="1542693" cy="1928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Agents Identified</a:t>
            </a:r>
            <a:endParaRPr sz="1200">
              <a:solidFill>
                <a:schemeClr val="dk1"/>
              </a:solidFill>
              <a:latin typeface="Calibri"/>
              <a:ea typeface="Calibri"/>
              <a:cs typeface="Calibri"/>
              <a:sym typeface="Calibri"/>
            </a:endParaRPr>
          </a:p>
        </p:txBody>
      </p:sp>
      <p:sp>
        <p:nvSpPr>
          <p:cNvPr id="160" name="Google Shape;160;p11"/>
          <p:cNvSpPr/>
          <p:nvPr/>
        </p:nvSpPr>
        <p:spPr>
          <a:xfrm>
            <a:off x="4490442" y="8528923"/>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25: Longest resolution time</a:t>
            </a:r>
            <a:endParaRPr sz="950">
              <a:solidFill>
                <a:schemeClr val="dk1"/>
              </a:solidFill>
              <a:latin typeface="Calibri"/>
              <a:ea typeface="Calibri"/>
              <a:cs typeface="Calibri"/>
              <a:sym typeface="Calibri"/>
            </a:endParaRPr>
          </a:p>
        </p:txBody>
      </p:sp>
      <p:sp>
        <p:nvSpPr>
          <p:cNvPr id="161" name="Google Shape;161;p11"/>
          <p:cNvSpPr/>
          <p:nvPr/>
        </p:nvSpPr>
        <p:spPr>
          <a:xfrm>
            <a:off x="4490442" y="8769548"/>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38: Lowest satisfaction rate</a:t>
            </a:r>
            <a:endParaRPr sz="950">
              <a:solidFill>
                <a:schemeClr val="dk1"/>
              </a:solidFill>
              <a:latin typeface="Calibri"/>
              <a:ea typeface="Calibri"/>
              <a:cs typeface="Calibri"/>
              <a:sym typeface="Calibri"/>
            </a:endParaRPr>
          </a:p>
        </p:txBody>
      </p:sp>
      <p:sp>
        <p:nvSpPr>
          <p:cNvPr id="162" name="Google Shape;162;p11"/>
          <p:cNvSpPr/>
          <p:nvPr/>
        </p:nvSpPr>
        <p:spPr>
          <a:xfrm>
            <a:off x="4490442" y="9010174"/>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12: High resolution, low satisfaction</a:t>
            </a:r>
            <a:endParaRPr sz="950">
              <a:solidFill>
                <a:schemeClr val="dk1"/>
              </a:solidFill>
              <a:latin typeface="Calibri"/>
              <a:ea typeface="Calibri"/>
              <a:cs typeface="Calibri"/>
              <a:sym typeface="Calibri"/>
            </a:endParaRPr>
          </a:p>
        </p:txBody>
      </p:sp>
      <p:sp>
        <p:nvSpPr>
          <p:cNvPr id="163" name="Google Shape;163;p11"/>
          <p:cNvSpPr/>
          <p:nvPr/>
        </p:nvSpPr>
        <p:spPr>
          <a:xfrm>
            <a:off x="4490442" y="9496901"/>
            <a:ext cx="1542693" cy="1928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Training Focus</a:t>
            </a:r>
            <a:endParaRPr sz="1200">
              <a:solidFill>
                <a:schemeClr val="dk1"/>
              </a:solidFill>
              <a:latin typeface="Calibri"/>
              <a:ea typeface="Calibri"/>
              <a:cs typeface="Calibri"/>
              <a:sym typeface="Calibri"/>
            </a:endParaRPr>
          </a:p>
        </p:txBody>
      </p:sp>
      <p:sp>
        <p:nvSpPr>
          <p:cNvPr id="164" name="Google Shape;164;p11"/>
          <p:cNvSpPr/>
          <p:nvPr/>
        </p:nvSpPr>
        <p:spPr>
          <a:xfrm>
            <a:off x="4490442" y="9763720"/>
            <a:ext cx="9708118"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Improve efficiency and enhance customer satisfaction through targeted skill development.</a:t>
            </a:r>
            <a:endParaRPr sz="950">
              <a:solidFill>
                <a:schemeClr val="dk1"/>
              </a:solidFill>
              <a:latin typeface="Calibri"/>
              <a:ea typeface="Calibri"/>
              <a:cs typeface="Calibri"/>
              <a:sym typeface="Calibri"/>
            </a:endParaRPr>
          </a:p>
        </p:txBody>
      </p:sp>
      <p:sp>
        <p:nvSpPr>
          <p:cNvPr id="165" name="Google Shape;165;p11"/>
          <p:cNvSpPr/>
          <p:nvPr/>
        </p:nvSpPr>
        <p:spPr>
          <a:xfrm>
            <a:off x="4089440" y="16656368"/>
            <a:ext cx="10109121"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Personalized training programs are key to elevating overall team performance.</a:t>
            </a:r>
            <a:endParaRPr sz="950">
              <a:solidFill>
                <a:schemeClr val="dk1"/>
              </a:solidFill>
              <a:latin typeface="Calibri"/>
              <a:ea typeface="Calibri"/>
              <a:cs typeface="Calibri"/>
              <a:sym typeface="Calibri"/>
            </a:endParaRPr>
          </a:p>
        </p:txBody>
      </p:sp>
      <p:pic>
        <p:nvPicPr>
          <p:cNvPr descr="A graph showing a number of different levels&#10;&#10;AI-generated content may be incorrect." id="166" name="Google Shape;166;p11"/>
          <p:cNvPicPr preferRelativeResize="0"/>
          <p:nvPr/>
        </p:nvPicPr>
        <p:blipFill rotWithShape="1">
          <a:blip r:embed="rId4">
            <a:alphaModFix/>
          </a:blip>
          <a:srcRect b="0" l="0" r="0" t="0"/>
          <a:stretch/>
        </p:blipFill>
        <p:spPr>
          <a:xfrm>
            <a:off x="4490442" y="2532026"/>
            <a:ext cx="9688639" cy="53015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nvSpPr>
        <p:spPr>
          <a:xfrm>
            <a:off x="490189" y="1588854"/>
            <a:ext cx="13683011"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 satisfaction rate increases in (46 – 48) age group, indicating that users in their late 40s may be experiencing a higher level of satisfaction with the service. This could be related to factors such as more experience or better expectations alignment.</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Merriweather"/>
              <a:ea typeface="Merriweather"/>
              <a:cs typeface="Merriweather"/>
              <a:sym typeface="Merriweather"/>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These age groups (34 – 36) experience the </a:t>
            </a:r>
            <a:r>
              <a:rPr b="1" lang="en-US" sz="1800">
                <a:solidFill>
                  <a:schemeClr val="lt1"/>
                </a:solidFill>
                <a:latin typeface="Merriweather"/>
                <a:ea typeface="Merriweather"/>
                <a:cs typeface="Merriweather"/>
                <a:sym typeface="Merriweather"/>
              </a:rPr>
              <a:t>lowest satisfaction</a:t>
            </a:r>
            <a:r>
              <a:rPr lang="en-US" sz="1800">
                <a:solidFill>
                  <a:schemeClr val="lt1"/>
                </a:solidFill>
                <a:latin typeface="Merriweather"/>
                <a:ea typeface="Merriweather"/>
                <a:cs typeface="Merriweather"/>
                <a:sym typeface="Merriweather"/>
              </a:rPr>
              <a:t>, particularly age 34, which stands out with a significant dip in satisfaction. There might be factors affecting this age group, like expectations, service delivery, or a specific issue that needs to be addressed.</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Merriweather"/>
              <a:ea typeface="Merriweather"/>
              <a:cs typeface="Merriweather"/>
              <a:sym typeface="Merriweather"/>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 satisfaction rates for </a:t>
            </a:r>
            <a:r>
              <a:rPr b="1" lang="en-US" sz="1800">
                <a:solidFill>
                  <a:schemeClr val="lt1"/>
                </a:solidFill>
                <a:latin typeface="Merriweather"/>
                <a:ea typeface="Merriweather"/>
                <a:cs typeface="Merriweather"/>
                <a:sym typeface="Merriweather"/>
              </a:rPr>
              <a:t>28</a:t>
            </a:r>
            <a:r>
              <a:rPr lang="en-US" sz="1800">
                <a:solidFill>
                  <a:schemeClr val="lt1"/>
                </a:solidFill>
                <a:latin typeface="Merriweather"/>
                <a:ea typeface="Merriweather"/>
                <a:cs typeface="Merriweather"/>
                <a:sym typeface="Merriweather"/>
              </a:rPr>
              <a:t> (4.26) and </a:t>
            </a:r>
            <a:r>
              <a:rPr b="1" lang="en-US" sz="1800">
                <a:solidFill>
                  <a:schemeClr val="lt1"/>
                </a:solidFill>
                <a:latin typeface="Merriweather"/>
                <a:ea typeface="Merriweather"/>
                <a:cs typeface="Merriweather"/>
                <a:sym typeface="Merriweather"/>
              </a:rPr>
              <a:t>29</a:t>
            </a:r>
            <a:r>
              <a:rPr lang="en-US" sz="1800">
                <a:solidFill>
                  <a:schemeClr val="lt1"/>
                </a:solidFill>
                <a:latin typeface="Merriweather"/>
                <a:ea typeface="Merriweather"/>
                <a:cs typeface="Merriweather"/>
                <a:sym typeface="Merriweather"/>
              </a:rPr>
              <a:t> (4.14) are relatively high compared to other age groups, indicating a positive experience in younger adults.</a:t>
            </a:r>
            <a:endParaRPr/>
          </a:p>
        </p:txBody>
      </p:sp>
      <p:sp>
        <p:nvSpPr>
          <p:cNvPr id="172" name="Google Shape;172;p12"/>
          <p:cNvSpPr txBox="1"/>
          <p:nvPr/>
        </p:nvSpPr>
        <p:spPr>
          <a:xfrm>
            <a:off x="2683041" y="219249"/>
            <a:ext cx="92643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Merriweather"/>
                <a:ea typeface="Merriweather"/>
                <a:cs typeface="Merriweather"/>
                <a:sym typeface="Merriweather"/>
              </a:rPr>
              <a:t>SATISFACTION RATE BY AGE GROUP</a:t>
            </a:r>
            <a:endParaRPr/>
          </a:p>
        </p:txBody>
      </p:sp>
      <p:pic>
        <p:nvPicPr>
          <p:cNvPr descr="A graph with numbers and a number of people&#10;&#10;AI-generated content may be incorrect." id="173" name="Google Shape;173;p12"/>
          <p:cNvPicPr preferRelativeResize="0"/>
          <p:nvPr/>
        </p:nvPicPr>
        <p:blipFill rotWithShape="1">
          <a:blip r:embed="rId3">
            <a:alphaModFix/>
          </a:blip>
          <a:srcRect b="0" l="0" r="0" t="0"/>
          <a:stretch/>
        </p:blipFill>
        <p:spPr>
          <a:xfrm>
            <a:off x="800099" y="4535905"/>
            <a:ext cx="13030200" cy="34744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nvSpPr>
        <p:spPr>
          <a:xfrm>
            <a:off x="3422983" y="267919"/>
            <a:ext cx="778443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Merriweather"/>
                <a:ea typeface="Merriweather"/>
                <a:cs typeface="Merriweather"/>
                <a:sym typeface="Merriweather"/>
              </a:rPr>
              <a:t>TICKETS BASED ON SATISFACTION SCORE</a:t>
            </a:r>
            <a:endParaRPr/>
          </a:p>
        </p:txBody>
      </p:sp>
      <p:sp>
        <p:nvSpPr>
          <p:cNvPr id="179" name="Google Shape;179;p13"/>
          <p:cNvSpPr txBox="1"/>
          <p:nvPr/>
        </p:nvSpPr>
        <p:spPr>
          <a:xfrm>
            <a:off x="517358" y="1142473"/>
            <a:ext cx="1389647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High Satisfaction: The majority of tickets are rated highly (scores 4 and 5), indicating that IT support is generally meeting or exceeding expectations.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Merriweather"/>
              <a:ea typeface="Merriweather"/>
              <a:cs typeface="Merriweather"/>
              <a:sym typeface="Merriweather"/>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Low Satisfaction Focus: However, a notable portion of tickets (around 15.6%) are rated with low satisfaction scores (1-3), indicating areas where support could be improved. This group represents an opportunity to analyze and improve the underlying causes of dissatisfaction or neutrality</a:t>
            </a:r>
            <a:endParaRPr/>
          </a:p>
        </p:txBody>
      </p:sp>
      <p:pic>
        <p:nvPicPr>
          <p:cNvPr descr="A graph of a ticket&#10;&#10;AI-generated content may be incorrect." id="180" name="Google Shape;180;p13"/>
          <p:cNvPicPr preferRelativeResize="0"/>
          <p:nvPr/>
        </p:nvPicPr>
        <p:blipFill rotWithShape="1">
          <a:blip r:embed="rId3">
            <a:alphaModFix/>
          </a:blip>
          <a:srcRect b="0" l="0" r="0" t="0"/>
          <a:stretch/>
        </p:blipFill>
        <p:spPr>
          <a:xfrm>
            <a:off x="3422983" y="3248133"/>
            <a:ext cx="7784431" cy="42595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preencoded.png" id="186" name="Google Shape;186;p14"/>
          <p:cNvPicPr preferRelativeResize="0"/>
          <p:nvPr/>
        </p:nvPicPr>
        <p:blipFill rotWithShape="1">
          <a:blip r:embed="rId3">
            <a:alphaModFix/>
          </a:blip>
          <a:srcRect b="0" l="0" r="0" t="0"/>
          <a:stretch/>
        </p:blipFill>
        <p:spPr>
          <a:xfrm>
            <a:off x="0" y="0"/>
            <a:ext cx="3621506" cy="8229600"/>
          </a:xfrm>
          <a:prstGeom prst="rect">
            <a:avLst/>
          </a:prstGeom>
          <a:noFill/>
          <a:ln>
            <a:noFill/>
          </a:ln>
        </p:spPr>
      </p:pic>
      <p:sp>
        <p:nvSpPr>
          <p:cNvPr id="187" name="Google Shape;187;p14"/>
          <p:cNvSpPr/>
          <p:nvPr/>
        </p:nvSpPr>
        <p:spPr>
          <a:xfrm>
            <a:off x="4089439" y="481489"/>
            <a:ext cx="10216107" cy="108549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en-US" sz="2400" u="sng">
                <a:solidFill>
                  <a:schemeClr val="lt2"/>
                </a:solidFill>
                <a:latin typeface="Merriweather"/>
                <a:ea typeface="Merriweather"/>
                <a:cs typeface="Merriweather"/>
                <a:sym typeface="Merriweather"/>
              </a:rPr>
              <a:t>MONTHLY</a:t>
            </a:r>
            <a:r>
              <a:rPr lang="en-US" sz="2400" u="sng">
                <a:solidFill>
                  <a:schemeClr val="lt2"/>
                </a:solidFill>
                <a:latin typeface="Merriweather"/>
                <a:ea typeface="Merriweather"/>
                <a:cs typeface="Merriweather"/>
                <a:sym typeface="Merriweather"/>
              </a:rPr>
              <a:t> ANALYSIS OF TICKET COUNT AND SATISFACTION RATE</a:t>
            </a:r>
            <a:endParaRPr sz="2400" u="sng">
              <a:solidFill>
                <a:schemeClr val="lt2"/>
              </a:solidFill>
              <a:latin typeface="Merriweather"/>
              <a:ea typeface="Merriweather"/>
              <a:cs typeface="Merriweather"/>
              <a:sym typeface="Merriweather"/>
            </a:endParaRPr>
          </a:p>
          <a:p>
            <a:pPr indent="0" lvl="0" marL="0" marR="0" rtl="0" algn="l">
              <a:lnSpc>
                <a:spcPct val="125000"/>
              </a:lnSpc>
              <a:spcBef>
                <a:spcPts val="0"/>
              </a:spcBef>
              <a:spcAft>
                <a:spcPts val="0"/>
              </a:spcAft>
              <a:buClr>
                <a:schemeClr val="dk1"/>
              </a:buClr>
              <a:buSzPts val="2400"/>
              <a:buFont typeface="Calibri"/>
              <a:buNone/>
            </a:pPr>
            <a:r>
              <a:t/>
            </a:r>
            <a:endParaRPr sz="2400" u="sng">
              <a:solidFill>
                <a:schemeClr val="lt2"/>
              </a:solidFill>
              <a:latin typeface="Merriweather"/>
              <a:ea typeface="Merriweather"/>
              <a:cs typeface="Merriweather"/>
              <a:sym typeface="Merriweather"/>
            </a:endParaRPr>
          </a:p>
        </p:txBody>
      </p:sp>
      <p:sp>
        <p:nvSpPr>
          <p:cNvPr id="188" name="Google Shape;188;p14"/>
          <p:cNvSpPr/>
          <p:nvPr/>
        </p:nvSpPr>
        <p:spPr>
          <a:xfrm>
            <a:off x="3774624" y="1146866"/>
            <a:ext cx="10855776" cy="2164786"/>
          </a:xfrm>
          <a:prstGeom prst="rect">
            <a:avLst/>
          </a:prstGeom>
          <a:noFill/>
          <a:ln>
            <a:noFill/>
          </a:ln>
        </p:spPr>
        <p:txBody>
          <a:bodyPr anchorCtr="0" anchor="t" bIns="0" lIns="0" spcFirstLastPara="1" rIns="0" wrap="square" tIns="0">
            <a:noAutofit/>
          </a:bodyPr>
          <a:lstStyle/>
          <a:p>
            <a:pPr indent="-285750" lvl="0" marL="285750" marR="0" rtl="0" algn="l">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The ticket volume fluctuates monthly, with January having the lowest ticket volume (7,242) and October and August</a:t>
            </a:r>
            <a:endParaRPr/>
          </a:p>
          <a:p>
            <a:pPr indent="0" lvl="0" marL="0" marR="0" rtl="0" algn="l">
              <a:spcBef>
                <a:spcPts val="0"/>
              </a:spcBef>
              <a:spcAft>
                <a:spcPts val="0"/>
              </a:spcAft>
              <a:buNone/>
            </a:pPr>
            <a:r>
              <a:rPr lang="en-US" sz="1400">
                <a:solidFill>
                  <a:schemeClr val="lt2"/>
                </a:solidFill>
                <a:latin typeface="Merriweather"/>
                <a:ea typeface="Merriweather"/>
                <a:cs typeface="Merriweather"/>
                <a:sym typeface="Merriweather"/>
              </a:rPr>
              <a:t>        having the highest volumes (8,495 and 8,489, respectively).</a:t>
            </a:r>
            <a:endParaRPr/>
          </a:p>
          <a:p>
            <a:pPr indent="-196850" lvl="0" marL="285750" marR="0" rtl="0" algn="l">
              <a:spcBef>
                <a:spcPts val="0"/>
              </a:spcBef>
              <a:spcAft>
                <a:spcPts val="0"/>
              </a:spcAft>
              <a:buClr>
                <a:schemeClr val="dk1"/>
              </a:buClr>
              <a:buSzPts val="1400"/>
              <a:buFont typeface="Noto Sans Symbols"/>
              <a:buNone/>
            </a:pPr>
            <a:r>
              <a:t/>
            </a:r>
            <a:endParaRPr sz="140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The average satisfaction rate remains relatively stable throughout the year, fluctuating between 4.07 and 4.15.</a:t>
            </a:r>
            <a:endParaRPr/>
          </a:p>
          <a:p>
            <a:pPr indent="-196850" lvl="0" marL="285750" marR="0" rtl="0" algn="l">
              <a:spcBef>
                <a:spcPts val="0"/>
              </a:spcBef>
              <a:spcAft>
                <a:spcPts val="0"/>
              </a:spcAft>
              <a:buClr>
                <a:schemeClr val="dk1"/>
              </a:buClr>
              <a:buSzPts val="1400"/>
              <a:buFont typeface="Noto Sans Symbols"/>
              <a:buNone/>
            </a:pPr>
            <a:r>
              <a:t/>
            </a:r>
            <a:endParaRPr sz="140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In January, when ticket volume is at its lowest, the satisfaction rate is 4.15, which is the highest of the year. </a:t>
            </a:r>
            <a:endParaRPr/>
          </a:p>
          <a:p>
            <a:pPr indent="-196850" lvl="0" marL="285750" marR="0" rtl="0" algn="l">
              <a:spcBef>
                <a:spcPts val="0"/>
              </a:spcBef>
              <a:spcAft>
                <a:spcPts val="0"/>
              </a:spcAft>
              <a:buClr>
                <a:schemeClr val="dk1"/>
              </a:buClr>
              <a:buSzPts val="1400"/>
              <a:buFont typeface="Noto Sans Symbols"/>
              <a:buNone/>
            </a:pPr>
            <a:r>
              <a:t/>
            </a:r>
            <a:endParaRPr sz="140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While satisfaction remains high, there is a slight dip in satisfaction rates during the peak months of February, March,</a:t>
            </a:r>
            <a:endParaRPr/>
          </a:p>
          <a:p>
            <a:pPr indent="0" lvl="0" marL="0" marR="0" rtl="0" algn="l">
              <a:spcBef>
                <a:spcPts val="0"/>
              </a:spcBef>
              <a:spcAft>
                <a:spcPts val="0"/>
              </a:spcAft>
              <a:buNone/>
            </a:pPr>
            <a:r>
              <a:rPr lang="en-US" sz="1400">
                <a:solidFill>
                  <a:schemeClr val="lt2"/>
                </a:solidFill>
                <a:latin typeface="Merriweather"/>
                <a:ea typeface="Merriweather"/>
                <a:cs typeface="Merriweather"/>
                <a:sym typeface="Merriweather"/>
              </a:rPr>
              <a:t>       and October, were the average rating drops to 4.07.</a:t>
            </a:r>
            <a:endParaRPr/>
          </a:p>
          <a:p>
            <a:pPr indent="0" lvl="0" marL="0" marR="0" rtl="0" algn="l">
              <a:lnSpc>
                <a:spcPct val="107142"/>
              </a:lnSpc>
              <a:spcBef>
                <a:spcPts val="0"/>
              </a:spcBef>
              <a:spcAft>
                <a:spcPts val="0"/>
              </a:spcAft>
              <a:buClr>
                <a:schemeClr val="dk1"/>
              </a:buClr>
              <a:buSzPts val="1400"/>
              <a:buFont typeface="Calibri"/>
              <a:buNone/>
            </a:pPr>
            <a:r>
              <a:t/>
            </a:r>
            <a:endParaRPr sz="1400">
              <a:solidFill>
                <a:schemeClr val="lt2"/>
              </a:solidFill>
              <a:latin typeface="Merriweather"/>
              <a:ea typeface="Merriweather"/>
              <a:cs typeface="Merriweather"/>
              <a:sym typeface="Merriweather"/>
            </a:endParaRPr>
          </a:p>
        </p:txBody>
      </p:sp>
      <p:sp>
        <p:nvSpPr>
          <p:cNvPr id="189" name="Google Shape;189;p14"/>
          <p:cNvSpPr/>
          <p:nvPr/>
        </p:nvSpPr>
        <p:spPr>
          <a:xfrm>
            <a:off x="4490442" y="8262104"/>
            <a:ext cx="1542693" cy="1928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Agents Identified</a:t>
            </a:r>
            <a:endParaRPr sz="1200">
              <a:solidFill>
                <a:schemeClr val="dk1"/>
              </a:solidFill>
              <a:latin typeface="Calibri"/>
              <a:ea typeface="Calibri"/>
              <a:cs typeface="Calibri"/>
              <a:sym typeface="Calibri"/>
            </a:endParaRPr>
          </a:p>
        </p:txBody>
      </p:sp>
      <p:sp>
        <p:nvSpPr>
          <p:cNvPr id="190" name="Google Shape;190;p14"/>
          <p:cNvSpPr/>
          <p:nvPr/>
        </p:nvSpPr>
        <p:spPr>
          <a:xfrm>
            <a:off x="4490442" y="8528923"/>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25: Longest resolution time</a:t>
            </a:r>
            <a:endParaRPr sz="950">
              <a:solidFill>
                <a:schemeClr val="dk1"/>
              </a:solidFill>
              <a:latin typeface="Calibri"/>
              <a:ea typeface="Calibri"/>
              <a:cs typeface="Calibri"/>
              <a:sym typeface="Calibri"/>
            </a:endParaRPr>
          </a:p>
        </p:txBody>
      </p:sp>
      <p:sp>
        <p:nvSpPr>
          <p:cNvPr id="191" name="Google Shape;191;p14"/>
          <p:cNvSpPr/>
          <p:nvPr/>
        </p:nvSpPr>
        <p:spPr>
          <a:xfrm>
            <a:off x="4490442" y="8769548"/>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38: Lowest satisfaction rate</a:t>
            </a:r>
            <a:endParaRPr sz="950">
              <a:solidFill>
                <a:schemeClr val="dk1"/>
              </a:solidFill>
              <a:latin typeface="Calibri"/>
              <a:ea typeface="Calibri"/>
              <a:cs typeface="Calibri"/>
              <a:sym typeface="Calibri"/>
            </a:endParaRPr>
          </a:p>
        </p:txBody>
      </p:sp>
      <p:sp>
        <p:nvSpPr>
          <p:cNvPr id="192" name="Google Shape;192;p14"/>
          <p:cNvSpPr/>
          <p:nvPr/>
        </p:nvSpPr>
        <p:spPr>
          <a:xfrm>
            <a:off x="4490442" y="9010174"/>
            <a:ext cx="9708118" cy="197525"/>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12: High resolution, low satisfaction</a:t>
            </a:r>
            <a:endParaRPr sz="950">
              <a:solidFill>
                <a:schemeClr val="dk1"/>
              </a:solidFill>
              <a:latin typeface="Calibri"/>
              <a:ea typeface="Calibri"/>
              <a:cs typeface="Calibri"/>
              <a:sym typeface="Calibri"/>
            </a:endParaRPr>
          </a:p>
        </p:txBody>
      </p:sp>
      <p:sp>
        <p:nvSpPr>
          <p:cNvPr id="193" name="Google Shape;193;p14"/>
          <p:cNvSpPr/>
          <p:nvPr/>
        </p:nvSpPr>
        <p:spPr>
          <a:xfrm>
            <a:off x="4490442" y="9496901"/>
            <a:ext cx="1542693" cy="1928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Training Focus</a:t>
            </a:r>
            <a:endParaRPr sz="1200">
              <a:solidFill>
                <a:schemeClr val="dk1"/>
              </a:solidFill>
              <a:latin typeface="Calibri"/>
              <a:ea typeface="Calibri"/>
              <a:cs typeface="Calibri"/>
              <a:sym typeface="Calibri"/>
            </a:endParaRPr>
          </a:p>
        </p:txBody>
      </p:sp>
      <p:sp>
        <p:nvSpPr>
          <p:cNvPr id="194" name="Google Shape;194;p14"/>
          <p:cNvSpPr/>
          <p:nvPr/>
        </p:nvSpPr>
        <p:spPr>
          <a:xfrm>
            <a:off x="4490442" y="9763720"/>
            <a:ext cx="9708118"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Improve efficiency and enhance customer satisfaction through targeted skill development.</a:t>
            </a:r>
            <a:endParaRPr sz="950">
              <a:solidFill>
                <a:schemeClr val="dk1"/>
              </a:solidFill>
              <a:latin typeface="Calibri"/>
              <a:ea typeface="Calibri"/>
              <a:cs typeface="Calibri"/>
              <a:sym typeface="Calibri"/>
            </a:endParaRPr>
          </a:p>
        </p:txBody>
      </p:sp>
      <p:sp>
        <p:nvSpPr>
          <p:cNvPr id="195" name="Google Shape;195;p14"/>
          <p:cNvSpPr/>
          <p:nvPr/>
        </p:nvSpPr>
        <p:spPr>
          <a:xfrm>
            <a:off x="4089440" y="16656368"/>
            <a:ext cx="10109121"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Personalized training programs are key to elevating overall team performance.</a:t>
            </a:r>
            <a:endParaRPr sz="950">
              <a:solidFill>
                <a:schemeClr val="dk1"/>
              </a:solidFill>
              <a:latin typeface="Calibri"/>
              <a:ea typeface="Calibri"/>
              <a:cs typeface="Calibri"/>
              <a:sym typeface="Calibri"/>
            </a:endParaRPr>
          </a:p>
        </p:txBody>
      </p:sp>
      <p:pic>
        <p:nvPicPr>
          <p:cNvPr descr="A graph with blue lines and numbers&#10;&#10;AI-generated content may be incorrect." id="196" name="Google Shape;196;p14"/>
          <p:cNvPicPr preferRelativeResize="0"/>
          <p:nvPr/>
        </p:nvPicPr>
        <p:blipFill rotWithShape="1">
          <a:blip r:embed="rId4">
            <a:alphaModFix/>
          </a:blip>
          <a:srcRect b="0" l="0" r="0" t="0"/>
          <a:stretch/>
        </p:blipFill>
        <p:spPr>
          <a:xfrm>
            <a:off x="4490441" y="3416211"/>
            <a:ext cx="9357905" cy="433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nvSpPr>
        <p:spPr>
          <a:xfrm>
            <a:off x="300789" y="324853"/>
            <a:ext cx="1412507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u="sng">
                <a:solidFill>
                  <a:schemeClr val="lt2"/>
                </a:solidFill>
                <a:latin typeface="Merriweather"/>
                <a:ea typeface="Merriweather"/>
                <a:cs typeface="Merriweather"/>
                <a:sym typeface="Merriweather"/>
              </a:rPr>
              <a:t>SATISFACTION RATE OVER QUARTER OF DIFFERENT YEARS</a:t>
            </a:r>
            <a:endParaRPr/>
          </a:p>
        </p:txBody>
      </p:sp>
      <p:sp>
        <p:nvSpPr>
          <p:cNvPr id="203" name="Google Shape;203;p15"/>
          <p:cNvSpPr txBox="1"/>
          <p:nvPr/>
        </p:nvSpPr>
        <p:spPr>
          <a:xfrm>
            <a:off x="1034716" y="1455821"/>
            <a:ext cx="12681284"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2"/>
              </a:buClr>
              <a:buSzPts val="2400"/>
              <a:buFont typeface="Noto Sans Symbols"/>
              <a:buChar char="❖"/>
            </a:pPr>
            <a:r>
              <a:rPr lang="en-US" sz="2400">
                <a:solidFill>
                  <a:schemeClr val="lt2"/>
                </a:solidFill>
                <a:latin typeface="Merriweather"/>
                <a:ea typeface="Merriweather"/>
                <a:cs typeface="Merriweather"/>
                <a:sym typeface="Merriweather"/>
              </a:rPr>
              <a:t>The overall trend reflects a significant improvement in the IT support team's performance from 2016 to 2020, indicating effective enhancements in customer satisfaction efforts.</a:t>
            </a:r>
            <a:endParaRPr sz="24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t/>
            </a:r>
            <a:endParaRPr sz="2400">
              <a:solidFill>
                <a:schemeClr val="lt2"/>
              </a:solidFill>
              <a:latin typeface="Merriweather"/>
              <a:ea typeface="Merriweather"/>
              <a:cs typeface="Merriweather"/>
              <a:sym typeface="Merriweather"/>
            </a:endParaRPr>
          </a:p>
        </p:txBody>
      </p:sp>
      <p:pic>
        <p:nvPicPr>
          <p:cNvPr descr="A graph of growth in different positions&#10;&#10;AI-generated content may be incorrect." id="204" name="Google Shape;204;p15"/>
          <p:cNvPicPr preferRelativeResize="0"/>
          <p:nvPr/>
        </p:nvPicPr>
        <p:blipFill rotWithShape="1">
          <a:blip r:embed="rId3">
            <a:alphaModFix/>
          </a:blip>
          <a:srcRect b="0" l="0" r="0" t="0"/>
          <a:stretch/>
        </p:blipFill>
        <p:spPr>
          <a:xfrm>
            <a:off x="1034716" y="2914482"/>
            <a:ext cx="12681284" cy="45450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nvSpPr>
        <p:spPr>
          <a:xfrm>
            <a:off x="487279" y="192505"/>
            <a:ext cx="136558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u="sng">
                <a:solidFill>
                  <a:schemeClr val="lt2"/>
                </a:solidFill>
                <a:latin typeface="Merriweather"/>
                <a:ea typeface="Merriweather"/>
                <a:cs typeface="Merriweather"/>
                <a:sym typeface="Merriweather"/>
              </a:rPr>
              <a:t>KEY INSIGHTS DERIVED FROM THE ANALYSIS</a:t>
            </a:r>
            <a:endParaRPr sz="4000">
              <a:solidFill>
                <a:schemeClr val="lt2"/>
              </a:solidFill>
              <a:latin typeface="Merriweather"/>
              <a:ea typeface="Merriweather"/>
              <a:cs typeface="Merriweather"/>
              <a:sym typeface="Merriweather"/>
            </a:endParaRPr>
          </a:p>
        </p:txBody>
      </p:sp>
      <p:sp>
        <p:nvSpPr>
          <p:cNvPr id="210" name="Google Shape;210;p16"/>
          <p:cNvSpPr txBox="1"/>
          <p:nvPr/>
        </p:nvSpPr>
        <p:spPr>
          <a:xfrm>
            <a:off x="204537" y="1189149"/>
            <a:ext cx="14221326" cy="65556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increasing ticket volume suggests that the business is growing or that users are facing more issues that need attention. This growth can lead to resource strain, so scalable solutions like automation or staffing adjustments are essential.</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frequency of system-related issues and login access points to a need for improving system stability and user access points. For hardware issues, proactive maintenance or better troubleshooting resources can reduce the number of tickets raised</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improvement in satisfaction indicates that the support team is effectively addressing user issues. However, maintaining or boosting satisfaction further will require continuous monitoring and addressing any emerging service gaps.</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 significant number of tickets are rated 4 (27,562) and 5 (50,770), showing overall positive experiences with support. However, there’s still a sizeable group rating tickets as 1 or 2 (12,884 combined), indicating areas for improvement.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Login access issues have the shortest resolution time (0.31 hours across all quarters), while hardware issues have the longest resolution time (7.55 hours in Q4)</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majority of tickets are categorized as unassigned (29,410), with a significant portion marked low priority (16,694) and high priority tickets (35,549) making up a smaller portion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nvSpPr>
        <p:spPr>
          <a:xfrm>
            <a:off x="487279" y="192505"/>
            <a:ext cx="13655842"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u="sng">
                <a:solidFill>
                  <a:schemeClr val="lt2"/>
                </a:solidFill>
                <a:latin typeface="Merriweather"/>
                <a:ea typeface="Merriweather"/>
                <a:cs typeface="Merriweather"/>
                <a:sym typeface="Merriweather"/>
              </a:rPr>
              <a:t>SPECIFIC RECOMMENDATIONS</a:t>
            </a:r>
            <a:endParaRPr/>
          </a:p>
          <a:p>
            <a:pPr indent="0" lvl="0" marL="0" marR="0" rtl="0" algn="ctr">
              <a:spcBef>
                <a:spcPts val="0"/>
              </a:spcBef>
              <a:spcAft>
                <a:spcPts val="0"/>
              </a:spcAft>
              <a:buNone/>
            </a:pPr>
            <a:r>
              <a:t/>
            </a:r>
            <a:endParaRPr sz="4000">
              <a:solidFill>
                <a:schemeClr val="lt2"/>
              </a:solidFill>
              <a:latin typeface="Merriweather"/>
              <a:ea typeface="Merriweather"/>
              <a:cs typeface="Merriweather"/>
              <a:sym typeface="Merriweather"/>
            </a:endParaRPr>
          </a:p>
        </p:txBody>
      </p:sp>
      <p:sp>
        <p:nvSpPr>
          <p:cNvPr id="216" name="Google Shape;216;p17"/>
          <p:cNvSpPr txBox="1"/>
          <p:nvPr/>
        </p:nvSpPr>
        <p:spPr>
          <a:xfrm>
            <a:off x="204536" y="1189149"/>
            <a:ext cx="14185231" cy="778674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Always ensure that high-severity tickets are addressed first.</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Set up alerts about the unassigned ticket to any senior managers.</a:t>
            </a:r>
            <a:endParaRPr/>
          </a:p>
          <a:p>
            <a:pPr indent="0" lvl="0" marL="0" marR="0" rtl="0" algn="just">
              <a:lnSpc>
                <a:spcPct val="115000"/>
              </a:lnSpc>
              <a:spcBef>
                <a:spcPts val="0"/>
              </a:spcBef>
              <a:spcAft>
                <a:spcPts val="0"/>
              </a:spcAft>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We can also pair high-performing agents with those needing improvement.</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Assign senior agents to guide newer or struggling agents.</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Identify the areas in which the agent is underperforming, such as communication issues or lack of technical knowledge/skills.</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Check if the agent is using proper troubleshooting steps to resolve the query and train the agent with the software and troubleshooting methods.</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Speed up ticket resolution times by providing ready access to solution for common issues</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Can handle increasing ticket volumes by hiring more agents and providing necessary trainings</a:t>
            </a: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just">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Timely resolutions will enhance satisfaction ratings.</a:t>
            </a:r>
            <a:endParaRPr sz="2000">
              <a:solidFill>
                <a:schemeClr val="lt2"/>
              </a:solidFill>
              <a:latin typeface="Merriweather"/>
              <a:ea typeface="Merriweather"/>
              <a:cs typeface="Merriweather"/>
              <a:sym typeface="Merriweather"/>
            </a:endParaRPr>
          </a:p>
          <a:p>
            <a:pPr indent="-215900" lvl="0" marL="342900" marR="0" rtl="0" algn="just">
              <a:lnSpc>
                <a:spcPct val="115000"/>
              </a:lnSpc>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215900" lvl="0" marL="342900" marR="0" rtl="0" algn="just">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215900" lvl="0" marL="342900" marR="0" rtl="0" algn="just">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p:nvPr/>
        </p:nvSpPr>
        <p:spPr>
          <a:xfrm>
            <a:off x="673768" y="219012"/>
            <a:ext cx="13434186" cy="624013"/>
          </a:xfrm>
          <a:prstGeom prst="rect">
            <a:avLst/>
          </a:prstGeom>
          <a:noFill/>
          <a:ln>
            <a:noFill/>
          </a:ln>
        </p:spPr>
        <p:txBody>
          <a:bodyPr anchorCtr="0" anchor="t" bIns="0" lIns="0" spcFirstLastPara="1" rIns="0" wrap="square" tIns="0">
            <a:noAutofit/>
          </a:bodyPr>
          <a:lstStyle/>
          <a:p>
            <a:pPr indent="0" lvl="0" marL="0" marR="0" rtl="0" algn="ctr">
              <a:lnSpc>
                <a:spcPct val="101388"/>
              </a:lnSpc>
              <a:spcBef>
                <a:spcPts val="0"/>
              </a:spcBef>
              <a:spcAft>
                <a:spcPts val="0"/>
              </a:spcAft>
              <a:buClr>
                <a:srgbClr val="F5F0F0"/>
              </a:buClr>
              <a:buSzPts val="3600"/>
              <a:buFont typeface="Merriweather"/>
              <a:buNone/>
            </a:pPr>
            <a:r>
              <a:rPr lang="en-US" sz="3600" u="sng">
                <a:solidFill>
                  <a:srgbClr val="F5F0F0"/>
                </a:solidFill>
                <a:latin typeface="Merriweather"/>
                <a:ea typeface="Merriweather"/>
                <a:cs typeface="Merriweather"/>
                <a:sym typeface="Merriweather"/>
              </a:rPr>
              <a:t>Dashboard for Comprehensive Performance View</a:t>
            </a:r>
            <a:endParaRPr sz="3600" u="sng">
              <a:solidFill>
                <a:schemeClr val="dk1"/>
              </a:solidFill>
              <a:latin typeface="Calibri"/>
              <a:ea typeface="Calibri"/>
              <a:cs typeface="Calibri"/>
              <a:sym typeface="Calibri"/>
            </a:endParaRPr>
          </a:p>
        </p:txBody>
      </p:sp>
      <p:pic>
        <p:nvPicPr>
          <p:cNvPr descr="A screenshot of a computer dashboard&#10;&#10;AI-generated content may be incorrect." id="223" name="Google Shape;223;p18"/>
          <p:cNvPicPr preferRelativeResize="0"/>
          <p:nvPr/>
        </p:nvPicPr>
        <p:blipFill rotWithShape="1">
          <a:blip r:embed="rId3">
            <a:alphaModFix/>
          </a:blip>
          <a:srcRect b="0" l="0" r="0" t="0"/>
          <a:stretch/>
        </p:blipFill>
        <p:spPr>
          <a:xfrm>
            <a:off x="522446" y="843025"/>
            <a:ext cx="13585507" cy="7167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9"/>
          <p:cNvSpPr txBox="1"/>
          <p:nvPr/>
        </p:nvSpPr>
        <p:spPr>
          <a:xfrm>
            <a:off x="487279" y="192505"/>
            <a:ext cx="136558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u="sng">
                <a:solidFill>
                  <a:schemeClr val="lt2"/>
                </a:solidFill>
                <a:latin typeface="Merriweather"/>
                <a:ea typeface="Merriweather"/>
                <a:cs typeface="Merriweather"/>
                <a:sym typeface="Merriweather"/>
              </a:rPr>
              <a:t>CONCLUSION</a:t>
            </a:r>
            <a:endParaRPr/>
          </a:p>
        </p:txBody>
      </p:sp>
      <p:sp>
        <p:nvSpPr>
          <p:cNvPr id="229" name="Google Shape;229;p19"/>
          <p:cNvSpPr txBox="1"/>
          <p:nvPr/>
        </p:nvSpPr>
        <p:spPr>
          <a:xfrm>
            <a:off x="204536" y="1189149"/>
            <a:ext cx="14185231" cy="701730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Ticket volume Trends </a:t>
            </a:r>
            <a:r>
              <a:rPr lang="en-US" sz="2000">
                <a:solidFill>
                  <a:schemeClr val="lt2"/>
                </a:solidFill>
                <a:latin typeface="Merriweather"/>
                <a:ea typeface="Merriweather"/>
                <a:cs typeface="Merriweather"/>
                <a:sym typeface="Merriweather"/>
              </a:rPr>
              <a: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Peak Times : High ticket volumes observed during specific periods such as system updates</a:t>
            </a: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Recurring Issues : Login issues and software related repeated issues can be provided with documented 				        solutions</a:t>
            </a:r>
            <a:endParaRPr/>
          </a:p>
          <a:p>
            <a:pPr indent="0" lvl="1" marL="457200" marR="0" rtl="0" algn="l">
              <a:spcBef>
                <a:spcPts val="0"/>
              </a:spcBef>
              <a:spcAft>
                <a:spcPts val="0"/>
              </a:spcAft>
              <a:buNone/>
            </a:pPr>
            <a:r>
              <a:t/>
            </a:r>
            <a:endParaRPr b="0" i="0" sz="2000" u="none" cap="none" strike="noStrike">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Resolution Time </a:t>
            </a:r>
            <a:r>
              <a:rPr lang="en-US" sz="2000">
                <a:solidFill>
                  <a:schemeClr val="lt2"/>
                </a:solidFill>
                <a:latin typeface="Merriweather"/>
                <a:ea typeface="Merriweather"/>
                <a:cs typeface="Merriweather"/>
                <a:sym typeface="Merriweather"/>
              </a:rPr>
              <a: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Delays in resolution : Average resolution time for critical tickets is above SLA thresholds</a:t>
            </a: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Bottlenecks identified : Specific agents causing delays (lack of skills or missing expertise)</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Categorization and Prioritization </a:t>
            </a:r>
            <a:r>
              <a:rPr lang="en-US" sz="2000">
                <a:solidFill>
                  <a:schemeClr val="lt2"/>
                </a:solidFill>
                <a:latin typeface="Merriweather"/>
                <a:ea typeface="Merriweather"/>
                <a:cs typeface="Merriweather"/>
                <a:sym typeface="Merriweather"/>
              </a:rPr>
              <a: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Tickets are often miscategorized, leading to delays in routing and resolution</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User Feedback </a:t>
            </a:r>
            <a:r>
              <a:rPr lang="en-US" sz="2000">
                <a:solidFill>
                  <a:schemeClr val="lt2"/>
                </a:solidFill>
                <a:latin typeface="Merriweather"/>
                <a:ea typeface="Merriweather"/>
                <a:cs typeface="Merriweather"/>
                <a:sym typeface="Merriweather"/>
              </a:rPr>
              <a: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Poor satisfaction ratings linked to delayed responses and lack of follow-up communication</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Resource Allocation </a:t>
            </a:r>
            <a:r>
              <a:rPr lang="en-US" sz="2000">
                <a:solidFill>
                  <a:schemeClr val="lt2"/>
                </a:solidFill>
                <a:latin typeface="Merriweather"/>
                <a:ea typeface="Merriweather"/>
                <a:cs typeface="Merriweather"/>
                <a:sym typeface="Merriweather"/>
              </a:rPr>
              <a: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0" lvl="0" marL="0" marR="0" rtl="0" algn="l">
              <a:spcBef>
                <a:spcPts val="0"/>
              </a:spcBef>
              <a:spcAft>
                <a:spcPts val="0"/>
              </a:spcAft>
              <a:buNone/>
            </a:pPr>
            <a:r>
              <a:rPr lang="en-US" sz="2000">
                <a:solidFill>
                  <a:schemeClr val="lt2"/>
                </a:solidFill>
                <a:latin typeface="Merriweather"/>
                <a:ea typeface="Merriweather"/>
                <a:cs typeface="Merriweather"/>
                <a:sym typeface="Merriweather"/>
              </a:rPr>
              <a:t>	Understaffing during peak periods leading to backlog accumulation</a:t>
            </a:r>
            <a:endParaRPr sz="2000">
              <a:solidFill>
                <a:schemeClr val="lt2"/>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txBox="1"/>
          <p:nvPr/>
        </p:nvSpPr>
        <p:spPr>
          <a:xfrm>
            <a:off x="4144879" y="0"/>
            <a:ext cx="63406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u="sng">
                <a:solidFill>
                  <a:schemeClr val="lt1"/>
                </a:solidFill>
                <a:latin typeface="Calibri"/>
                <a:ea typeface="Calibri"/>
                <a:cs typeface="Calibri"/>
                <a:sym typeface="Calibri"/>
              </a:rPr>
              <a:t>PROBLEM STATEMENT</a:t>
            </a:r>
            <a:endParaRPr/>
          </a:p>
        </p:txBody>
      </p:sp>
      <p:pic>
        <p:nvPicPr>
          <p:cNvPr descr="A screenshot of a computer&#10;&#10;Description automatically generated" id="46" name="Google Shape;46;p2"/>
          <p:cNvPicPr preferRelativeResize="0"/>
          <p:nvPr/>
        </p:nvPicPr>
        <p:blipFill rotWithShape="1">
          <a:blip r:embed="rId3">
            <a:alphaModFix/>
          </a:blip>
          <a:srcRect b="0" l="0" r="0" t="0"/>
          <a:stretch/>
        </p:blipFill>
        <p:spPr>
          <a:xfrm>
            <a:off x="0" y="2310063"/>
            <a:ext cx="14630399" cy="5919537"/>
          </a:xfrm>
          <a:prstGeom prst="rect">
            <a:avLst/>
          </a:prstGeom>
          <a:noFill/>
          <a:ln>
            <a:noFill/>
          </a:ln>
        </p:spPr>
      </p:pic>
      <p:sp>
        <p:nvSpPr>
          <p:cNvPr id="47" name="Google Shape;47;p2"/>
          <p:cNvSpPr txBox="1"/>
          <p:nvPr/>
        </p:nvSpPr>
        <p:spPr>
          <a:xfrm>
            <a:off x="312821" y="707886"/>
            <a:ext cx="1395663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Black"/>
                <a:ea typeface="Arial Black"/>
                <a:cs typeface="Arial Black"/>
                <a:sym typeface="Arial Black"/>
              </a:rPr>
              <a:t>The objective is to analyze the IT support ticket management system to understand the performance of IT agents, the efficiency of ticket resolution, and the satisfaction levels of employees. The analysis aims to identify high and low performers among IT agents, assess the overall effectiveness of the team, and pinpoint areas for improvement in the ticket resolution process. The ultimate goal is to make informed staffing decisions, including hiring, firing, and training, to enhance overall service quality and team performance.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0"/>
          <p:cNvSpPr txBox="1"/>
          <p:nvPr/>
        </p:nvSpPr>
        <p:spPr>
          <a:xfrm>
            <a:off x="487279" y="192505"/>
            <a:ext cx="136558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u="sng">
                <a:solidFill>
                  <a:schemeClr val="lt2"/>
                </a:solidFill>
                <a:latin typeface="Merriweather"/>
                <a:ea typeface="Merriweather"/>
                <a:cs typeface="Merriweather"/>
                <a:sym typeface="Merriweather"/>
              </a:rPr>
              <a:t>RECOMMENDATIONS</a:t>
            </a:r>
            <a:endParaRPr/>
          </a:p>
        </p:txBody>
      </p:sp>
      <p:sp>
        <p:nvSpPr>
          <p:cNvPr id="235" name="Google Shape;235;p20"/>
          <p:cNvSpPr txBox="1"/>
          <p:nvPr/>
        </p:nvSpPr>
        <p:spPr>
          <a:xfrm>
            <a:off x="204536" y="1730570"/>
            <a:ext cx="14185231" cy="526297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Automation and Self-Service </a:t>
            </a:r>
            <a:r>
              <a:rPr lang="en-US" sz="2400">
                <a:solidFill>
                  <a:schemeClr val="lt2"/>
                </a:solidFill>
                <a:latin typeface="Merriweather"/>
                <a:ea typeface="Merriweather"/>
                <a:cs typeface="Merriweather"/>
                <a:sym typeface="Merriweather"/>
              </a:rPr>
              <a:t>: Implement self-service portals and automated workflows for common issues</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Process Improvements </a:t>
            </a:r>
            <a:r>
              <a:rPr lang="en-US" sz="2400">
                <a:solidFill>
                  <a:schemeClr val="lt2"/>
                </a:solidFill>
                <a:latin typeface="Merriweather"/>
                <a:ea typeface="Merriweather"/>
                <a:cs typeface="Merriweather"/>
                <a:sym typeface="Merriweather"/>
              </a:rPr>
              <a:t>: Streamline ticket routing processes to minimize misclassification</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Resource Optimization </a:t>
            </a:r>
            <a:r>
              <a:rPr lang="en-US" sz="2400">
                <a:solidFill>
                  <a:schemeClr val="lt2"/>
                </a:solidFill>
                <a:latin typeface="Merriweather"/>
                <a:ea typeface="Merriweather"/>
                <a:cs typeface="Merriweather"/>
                <a:sym typeface="Merriweather"/>
              </a:rPr>
              <a:t>: Adjusting staffing levels based on historical volume trends, train junior agents to handle medium-complex tickets to reduce dependency on senior agents</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Enhanced Monitoring and Analytics</a:t>
            </a:r>
            <a:r>
              <a:rPr lang="en-US" sz="2400">
                <a:solidFill>
                  <a:schemeClr val="lt2"/>
                </a:solidFill>
                <a:latin typeface="Merriweather"/>
                <a:ea typeface="Merriweather"/>
                <a:cs typeface="Merriweather"/>
                <a:sym typeface="Merriweather"/>
              </a:rPr>
              <a:t> : Regularly review SLA performance and resolution time trends</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Knowledge Base Development </a:t>
            </a:r>
            <a:r>
              <a:rPr lang="en-US" sz="2400">
                <a:solidFill>
                  <a:schemeClr val="lt2"/>
                </a:solidFill>
                <a:latin typeface="Merriweather"/>
                <a:ea typeface="Merriweather"/>
                <a:cs typeface="Merriweather"/>
                <a:sym typeface="Merriweather"/>
              </a:rPr>
              <a:t>: Expand and regularly update guides, documents containing recurring issues to reduce ticket inflow</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2"/>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Creative Thank You Slide Template for PowerPoint" id="240" name="Google Shape;240;p21"/>
          <p:cNvPicPr preferRelativeResize="0"/>
          <p:nvPr/>
        </p:nvPicPr>
        <p:blipFill rotWithShape="1">
          <a:blip r:embed="rId3">
            <a:alphaModFix/>
          </a:blip>
          <a:srcRect b="0" l="0" r="0" t="0"/>
          <a:stretch/>
        </p:blipFill>
        <p:spPr>
          <a:xfrm>
            <a:off x="1219200" y="68580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3"/>
          <p:cNvSpPr txBox="1"/>
          <p:nvPr/>
        </p:nvSpPr>
        <p:spPr>
          <a:xfrm>
            <a:off x="3459078" y="165069"/>
            <a:ext cx="771224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u="sng">
                <a:solidFill>
                  <a:schemeClr val="lt1"/>
                </a:solidFill>
                <a:latin typeface="Calibri"/>
                <a:ea typeface="Calibri"/>
                <a:cs typeface="Calibri"/>
                <a:sym typeface="Calibri"/>
              </a:rPr>
              <a:t>DATA OVERVIEW</a:t>
            </a:r>
            <a:endParaRPr/>
          </a:p>
        </p:txBody>
      </p:sp>
      <p:sp>
        <p:nvSpPr>
          <p:cNvPr id="53" name="Google Shape;53;p3"/>
          <p:cNvSpPr txBox="1"/>
          <p:nvPr/>
        </p:nvSpPr>
        <p:spPr>
          <a:xfrm>
            <a:off x="312821" y="1792212"/>
            <a:ext cx="10659979" cy="50783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Ticket ID : Unique identifier for each ticket</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Date : Date of creation of the ticket</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Agent ID : Unique identifier for agents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Employee ID : Unique identifier for employees who raised the ticket</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Priority : Levels such as Low, Medium, High</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Type : Such as Login Access or Login Request</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Category : Hardware, Software, System etc</a:t>
            </a:r>
            <a:endParaRPr sz="1800">
              <a:solidFill>
                <a:schemeClr val="lt1"/>
              </a:solidFill>
              <a:latin typeface="Arial Black"/>
              <a:ea typeface="Arial Black"/>
              <a:cs typeface="Arial Black"/>
              <a:sym typeface="Arial Black"/>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Resolution time : Time taken to resolve the issue</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Black"/>
              <a:ea typeface="Arial Black"/>
              <a:cs typeface="Arial Black"/>
              <a:sym typeface="Arial Black"/>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Satisfaction Rating : Ratings given by employees based on their satisfaction level</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54" name="Google Shape;54;p3"/>
          <p:cNvPicPr preferRelativeResize="0"/>
          <p:nvPr/>
        </p:nvPicPr>
        <p:blipFill rotWithShape="1">
          <a:blip r:embed="rId3">
            <a:alphaModFix/>
          </a:blip>
          <a:srcRect b="0" l="0" r="0" t="0"/>
          <a:stretch/>
        </p:blipFill>
        <p:spPr>
          <a:xfrm>
            <a:off x="9933557" y="1792212"/>
            <a:ext cx="4384022" cy="41951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4"/>
          <p:cNvSpPr/>
          <p:nvPr/>
        </p:nvSpPr>
        <p:spPr>
          <a:xfrm>
            <a:off x="702349" y="377202"/>
            <a:ext cx="9046607" cy="726877"/>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5F0F0"/>
              </a:buClr>
              <a:buSzPts val="4550"/>
              <a:buFont typeface="Merriweather"/>
              <a:buNone/>
            </a:pPr>
            <a:r>
              <a:rPr lang="en-US" sz="4550">
                <a:solidFill>
                  <a:srgbClr val="F5F0F0"/>
                </a:solidFill>
                <a:latin typeface="Merriweather"/>
                <a:ea typeface="Merriweather"/>
                <a:cs typeface="Merriweather"/>
                <a:sym typeface="Merriweather"/>
              </a:rPr>
              <a:t>Addressing Data Inconsistencies</a:t>
            </a:r>
            <a:endParaRPr sz="4550">
              <a:solidFill>
                <a:schemeClr val="dk1"/>
              </a:solidFill>
              <a:latin typeface="Calibri"/>
              <a:ea typeface="Calibri"/>
              <a:cs typeface="Calibri"/>
              <a:sym typeface="Calibri"/>
            </a:endParaRPr>
          </a:p>
        </p:txBody>
      </p:sp>
      <p:sp>
        <p:nvSpPr>
          <p:cNvPr id="61" name="Google Shape;61;p4"/>
          <p:cNvSpPr/>
          <p:nvPr/>
        </p:nvSpPr>
        <p:spPr>
          <a:xfrm>
            <a:off x="814149" y="4629269"/>
            <a:ext cx="4178975" cy="2320647"/>
          </a:xfrm>
          <a:prstGeom prst="roundRect">
            <a:avLst>
              <a:gd fmla="val 4210"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1054298" y="4869418"/>
            <a:ext cx="2907625" cy="36337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Column: Severity</a:t>
            </a:r>
            <a:endParaRPr sz="2250">
              <a:solidFill>
                <a:schemeClr val="dk1"/>
              </a:solidFill>
              <a:latin typeface="Calibri"/>
              <a:ea typeface="Calibri"/>
              <a:cs typeface="Calibri"/>
              <a:sym typeface="Calibri"/>
            </a:endParaRPr>
          </a:p>
        </p:txBody>
      </p:sp>
      <p:sp>
        <p:nvSpPr>
          <p:cNvPr id="63" name="Google Shape;63;p4"/>
          <p:cNvSpPr/>
          <p:nvPr/>
        </p:nvSpPr>
        <p:spPr>
          <a:xfrm>
            <a:off x="1054298" y="5372338"/>
            <a:ext cx="3698677" cy="372189"/>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Spelling errors found:</a:t>
            </a:r>
            <a:endParaRPr sz="1800">
              <a:solidFill>
                <a:schemeClr val="dk1"/>
              </a:solidFill>
              <a:latin typeface="Calibri"/>
              <a:ea typeface="Calibri"/>
              <a:cs typeface="Calibri"/>
              <a:sym typeface="Calibri"/>
            </a:endParaRPr>
          </a:p>
        </p:txBody>
      </p:sp>
      <p:sp>
        <p:nvSpPr>
          <p:cNvPr id="64" name="Google Shape;64;p4"/>
          <p:cNvSpPr/>
          <p:nvPr/>
        </p:nvSpPr>
        <p:spPr>
          <a:xfrm>
            <a:off x="1054298" y="5884069"/>
            <a:ext cx="3698677" cy="372189"/>
          </a:xfrm>
          <a:prstGeom prst="rect">
            <a:avLst/>
          </a:prstGeom>
          <a:noFill/>
          <a:ln>
            <a:noFill/>
          </a:ln>
        </p:spPr>
        <p:txBody>
          <a:bodyPr anchorCtr="0" anchor="t" bIns="0" lIns="0" spcFirstLastPara="1" rIns="0" wrap="square" tIns="0">
            <a:noAutofit/>
          </a:bodyPr>
          <a:lstStyle/>
          <a:p>
            <a:pPr indent="-342900" lvl="0" marL="342900" marR="0" rtl="0" algn="l">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Unclasified: 356 instances</a:t>
            </a:r>
            <a:endParaRPr sz="1800">
              <a:solidFill>
                <a:schemeClr val="dk1"/>
              </a:solidFill>
              <a:latin typeface="Calibri"/>
              <a:ea typeface="Calibri"/>
              <a:cs typeface="Calibri"/>
              <a:sym typeface="Calibri"/>
            </a:endParaRPr>
          </a:p>
        </p:txBody>
      </p:sp>
      <p:sp>
        <p:nvSpPr>
          <p:cNvPr id="65" name="Google Shape;65;p4"/>
          <p:cNvSpPr/>
          <p:nvPr/>
        </p:nvSpPr>
        <p:spPr>
          <a:xfrm>
            <a:off x="1054298" y="6337578"/>
            <a:ext cx="3698677" cy="372189"/>
          </a:xfrm>
          <a:prstGeom prst="rect">
            <a:avLst/>
          </a:prstGeom>
          <a:noFill/>
          <a:ln>
            <a:noFill/>
          </a:ln>
        </p:spPr>
        <p:txBody>
          <a:bodyPr anchorCtr="0" anchor="t" bIns="0" lIns="0" spcFirstLastPara="1" rIns="0" wrap="square" tIns="0">
            <a:noAutofit/>
          </a:bodyPr>
          <a:lstStyle/>
          <a:p>
            <a:pPr indent="-342900" lvl="0" marL="342900" marR="0" rtl="0" algn="l">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Mayor: 4,836 instances</a:t>
            </a:r>
            <a:endParaRPr sz="1800">
              <a:solidFill>
                <a:schemeClr val="dk1"/>
              </a:solidFill>
              <a:latin typeface="Calibri"/>
              <a:ea typeface="Calibri"/>
              <a:cs typeface="Calibri"/>
              <a:sym typeface="Calibri"/>
            </a:endParaRPr>
          </a:p>
        </p:txBody>
      </p:sp>
      <p:sp>
        <p:nvSpPr>
          <p:cNvPr id="66" name="Google Shape;66;p4"/>
          <p:cNvSpPr/>
          <p:nvPr/>
        </p:nvSpPr>
        <p:spPr>
          <a:xfrm>
            <a:off x="5225653" y="4629269"/>
            <a:ext cx="4178975" cy="2320647"/>
          </a:xfrm>
          <a:prstGeom prst="roundRect">
            <a:avLst>
              <a:gd fmla="val 4210"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5465802" y="4869418"/>
            <a:ext cx="2907625" cy="36337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Column: Priority</a:t>
            </a:r>
            <a:endParaRPr sz="2250">
              <a:solidFill>
                <a:schemeClr val="dk1"/>
              </a:solidFill>
              <a:latin typeface="Calibri"/>
              <a:ea typeface="Calibri"/>
              <a:cs typeface="Calibri"/>
              <a:sym typeface="Calibri"/>
            </a:endParaRPr>
          </a:p>
        </p:txBody>
      </p:sp>
      <p:sp>
        <p:nvSpPr>
          <p:cNvPr id="68" name="Google Shape;68;p4"/>
          <p:cNvSpPr/>
          <p:nvPr/>
        </p:nvSpPr>
        <p:spPr>
          <a:xfrm>
            <a:off x="5465802" y="5372338"/>
            <a:ext cx="3698677" cy="372189"/>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Spelling error found:</a:t>
            </a:r>
            <a:endParaRPr sz="1800">
              <a:solidFill>
                <a:schemeClr val="dk1"/>
              </a:solidFill>
              <a:latin typeface="Calibri"/>
              <a:ea typeface="Calibri"/>
              <a:cs typeface="Calibri"/>
              <a:sym typeface="Calibri"/>
            </a:endParaRPr>
          </a:p>
        </p:txBody>
      </p:sp>
      <p:sp>
        <p:nvSpPr>
          <p:cNvPr id="69" name="Google Shape;69;p4"/>
          <p:cNvSpPr/>
          <p:nvPr/>
        </p:nvSpPr>
        <p:spPr>
          <a:xfrm>
            <a:off x="5465802" y="5884069"/>
            <a:ext cx="3698677" cy="372189"/>
          </a:xfrm>
          <a:prstGeom prst="rect">
            <a:avLst/>
          </a:prstGeom>
          <a:noFill/>
          <a:ln>
            <a:noFill/>
          </a:ln>
        </p:spPr>
        <p:txBody>
          <a:bodyPr anchorCtr="0" anchor="t" bIns="0" lIns="0" spcFirstLastPara="1" rIns="0" wrap="square" tIns="0">
            <a:noAutofit/>
          </a:bodyPr>
          <a:lstStyle/>
          <a:p>
            <a:pPr indent="-342900" lvl="0" marL="342900" marR="0" rtl="0" algn="l">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Unassiged: 29,410 instances</a:t>
            </a:r>
            <a:endParaRPr sz="1800">
              <a:solidFill>
                <a:schemeClr val="dk1"/>
              </a:solidFill>
              <a:latin typeface="Calibri"/>
              <a:ea typeface="Calibri"/>
              <a:cs typeface="Calibri"/>
              <a:sym typeface="Calibri"/>
            </a:endParaRPr>
          </a:p>
        </p:txBody>
      </p:sp>
      <p:sp>
        <p:nvSpPr>
          <p:cNvPr id="70" name="Google Shape;70;p4"/>
          <p:cNvSpPr/>
          <p:nvPr/>
        </p:nvSpPr>
        <p:spPr>
          <a:xfrm>
            <a:off x="9637157" y="4629269"/>
            <a:ext cx="4178975" cy="2320647"/>
          </a:xfrm>
          <a:prstGeom prst="roundRect">
            <a:avLst>
              <a:gd fmla="val 4210"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9877306" y="4869418"/>
            <a:ext cx="2907625" cy="36337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Correction Method</a:t>
            </a:r>
            <a:endParaRPr sz="2250">
              <a:solidFill>
                <a:schemeClr val="dk1"/>
              </a:solidFill>
              <a:latin typeface="Calibri"/>
              <a:ea typeface="Calibri"/>
              <a:cs typeface="Calibri"/>
              <a:sym typeface="Calibri"/>
            </a:endParaRPr>
          </a:p>
        </p:txBody>
      </p:sp>
      <p:sp>
        <p:nvSpPr>
          <p:cNvPr id="72" name="Google Shape;72;p4"/>
          <p:cNvSpPr/>
          <p:nvPr/>
        </p:nvSpPr>
        <p:spPr>
          <a:xfrm>
            <a:off x="9877306" y="5372338"/>
            <a:ext cx="3698677" cy="1116568"/>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Excel's "Check Spelling" feature under the Review Ribbon ensures data integrity.</a:t>
            </a:r>
            <a:endParaRPr sz="1800">
              <a:solidFill>
                <a:schemeClr val="dk1"/>
              </a:solidFill>
              <a:latin typeface="Calibri"/>
              <a:ea typeface="Calibri"/>
              <a:cs typeface="Calibri"/>
              <a:sym typeface="Calibri"/>
            </a:endParaRPr>
          </a:p>
        </p:txBody>
      </p:sp>
      <p:sp>
        <p:nvSpPr>
          <p:cNvPr id="73" name="Google Shape;73;p4"/>
          <p:cNvSpPr/>
          <p:nvPr/>
        </p:nvSpPr>
        <p:spPr>
          <a:xfrm>
            <a:off x="814149" y="7211497"/>
            <a:ext cx="13002101" cy="372189"/>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Correcting these inconsistencies is crucial for accurate analysis and reporting.</a:t>
            </a:r>
            <a:endParaRPr sz="1800">
              <a:solidFill>
                <a:schemeClr val="dk1"/>
              </a:solidFill>
              <a:latin typeface="Calibri"/>
              <a:ea typeface="Calibri"/>
              <a:cs typeface="Calibri"/>
              <a:sym typeface="Calibri"/>
            </a:endParaRPr>
          </a:p>
        </p:txBody>
      </p:sp>
      <p:sp>
        <p:nvSpPr>
          <p:cNvPr id="74" name="Google Shape;74;p4"/>
          <p:cNvSpPr/>
          <p:nvPr/>
        </p:nvSpPr>
        <p:spPr>
          <a:xfrm>
            <a:off x="814148" y="1544523"/>
            <a:ext cx="12865757" cy="2320647"/>
          </a:xfrm>
          <a:prstGeom prst="roundRect">
            <a:avLst>
              <a:gd fmla="val 4210"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nvSpPr>
        <p:spPr>
          <a:xfrm>
            <a:off x="950495" y="1790728"/>
            <a:ext cx="12397007"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Used the date function to obtain the DOB of agents in IT Agents sheet.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Calculated the age of the employees in IT Agents sheet.</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lt2"/>
              </a:solidFill>
              <a:latin typeface="Merriweather"/>
              <a:ea typeface="Merriweather"/>
              <a:cs typeface="Merriweather"/>
              <a:sym typeface="Merriweathe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Found for duplicate entries, but no duplicates values found.</a:t>
            </a:r>
            <a:endParaRPr/>
          </a:p>
          <a:p>
            <a:pPr indent="0" lvl="0" marL="0" marR="0" rtl="0" algn="l">
              <a:spcBef>
                <a:spcPts val="0"/>
              </a:spcBef>
              <a:spcAft>
                <a:spcPts val="0"/>
              </a:spcAft>
              <a:buNone/>
            </a:pPr>
            <a:r>
              <a:t/>
            </a:r>
            <a:endParaRPr sz="2000">
              <a:solidFill>
                <a:schemeClr val="lt2"/>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nvSpPr>
        <p:spPr>
          <a:xfrm>
            <a:off x="1521994" y="264695"/>
            <a:ext cx="1158641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u="sng">
                <a:solidFill>
                  <a:schemeClr val="lt2"/>
                </a:solidFill>
                <a:latin typeface="Merriweather"/>
                <a:ea typeface="Merriweather"/>
                <a:cs typeface="Merriweather"/>
                <a:sym typeface="Merriweather"/>
              </a:rPr>
              <a:t>DATA ANALYTICAL APPROACH</a:t>
            </a:r>
            <a:endParaRPr/>
          </a:p>
        </p:txBody>
      </p:sp>
      <p:sp>
        <p:nvSpPr>
          <p:cNvPr id="81" name="Google Shape;81;p5"/>
          <p:cNvSpPr txBox="1"/>
          <p:nvPr/>
        </p:nvSpPr>
        <p:spPr>
          <a:xfrm>
            <a:off x="757989" y="1786059"/>
            <a:ext cx="13114421" cy="528606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Data cleaning </a:t>
            </a:r>
            <a:r>
              <a:rPr lang="en-US" sz="2250">
                <a:solidFill>
                  <a:schemeClr val="lt2"/>
                </a:solidFill>
                <a:latin typeface="Merriweather"/>
                <a:ea typeface="Merriweather"/>
                <a:cs typeface="Merriweather"/>
                <a:sym typeface="Merriweather"/>
              </a:rPr>
              <a:t>: Used remove duplicates feature to ensure data accuracy, checked for any missing or blank values using Conditional formatting</a:t>
            </a:r>
            <a:endParaRPr/>
          </a:p>
          <a:p>
            <a:pPr indent="-142875" lvl="0" marL="285750" marR="0" rtl="0" algn="l">
              <a:spcBef>
                <a:spcPts val="0"/>
              </a:spcBef>
              <a:spcAft>
                <a:spcPts val="0"/>
              </a:spcAft>
              <a:buClr>
                <a:schemeClr val="dk1"/>
              </a:buClr>
              <a:buSzPts val="2250"/>
              <a:buFont typeface="Noto Sans Symbols"/>
              <a:buNone/>
            </a:pPr>
            <a:r>
              <a:t/>
            </a:r>
            <a:endParaRPr sz="225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Data enrichment </a:t>
            </a:r>
            <a:r>
              <a:rPr lang="en-US" sz="2250">
                <a:solidFill>
                  <a:schemeClr val="lt2"/>
                </a:solidFill>
                <a:latin typeface="Merriweather"/>
                <a:ea typeface="Merriweather"/>
                <a:cs typeface="Merriweather"/>
                <a:sym typeface="Merriweather"/>
              </a:rPr>
              <a:t>: Used XLOOKUP to extract the agents name from the other sheet, using AVERAGE function calculated the average age of employees and also DATE function to format the date</a:t>
            </a:r>
            <a:endParaRPr/>
          </a:p>
          <a:p>
            <a:pPr indent="-142875" lvl="0" marL="285750" marR="0" rtl="0" algn="l">
              <a:spcBef>
                <a:spcPts val="0"/>
              </a:spcBef>
              <a:spcAft>
                <a:spcPts val="0"/>
              </a:spcAft>
              <a:buClr>
                <a:schemeClr val="dk1"/>
              </a:buClr>
              <a:buSzPts val="2250"/>
              <a:buFont typeface="Noto Sans Symbols"/>
              <a:buNone/>
            </a:pPr>
            <a:r>
              <a:t/>
            </a:r>
            <a:endParaRPr sz="225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Descriptive Analysis </a:t>
            </a:r>
            <a:r>
              <a:rPr lang="en-US" sz="2250">
                <a:solidFill>
                  <a:schemeClr val="lt2"/>
                </a:solidFill>
                <a:latin typeface="Merriweather"/>
                <a:ea typeface="Merriweather"/>
                <a:cs typeface="Merriweather"/>
                <a:sym typeface="Merriweather"/>
              </a:rPr>
              <a:t>: Employed Pivot tables for summarizing key metrics and identifying patterns </a:t>
            </a:r>
            <a:endParaRPr/>
          </a:p>
          <a:p>
            <a:pPr indent="-142875" lvl="0" marL="285750" marR="0" rtl="0" algn="l">
              <a:spcBef>
                <a:spcPts val="0"/>
              </a:spcBef>
              <a:spcAft>
                <a:spcPts val="0"/>
              </a:spcAft>
              <a:buClr>
                <a:schemeClr val="dk1"/>
              </a:buClr>
              <a:buSzPts val="2250"/>
              <a:buFont typeface="Noto Sans Symbols"/>
              <a:buNone/>
            </a:pPr>
            <a:r>
              <a:t/>
            </a:r>
            <a:endParaRPr sz="225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Trend Analysis </a:t>
            </a:r>
            <a:r>
              <a:rPr lang="en-US" sz="2250">
                <a:solidFill>
                  <a:schemeClr val="lt2"/>
                </a:solidFill>
                <a:latin typeface="Merriweather"/>
                <a:ea typeface="Merriweather"/>
                <a:cs typeface="Merriweather"/>
                <a:sym typeface="Merriweather"/>
              </a:rPr>
              <a:t>: Conducted time series analysis using line chart to understand the performance of IT agents over time</a:t>
            </a:r>
            <a:endParaRPr/>
          </a:p>
          <a:p>
            <a:pPr indent="-142875" lvl="0" marL="285750" marR="0" rtl="0" algn="l">
              <a:spcBef>
                <a:spcPts val="0"/>
              </a:spcBef>
              <a:spcAft>
                <a:spcPts val="0"/>
              </a:spcAft>
              <a:buClr>
                <a:schemeClr val="dk1"/>
              </a:buClr>
              <a:buSzPts val="2250"/>
              <a:buFont typeface="Noto Sans Symbols"/>
              <a:buNone/>
            </a:pPr>
            <a:r>
              <a:t/>
            </a:r>
            <a:endParaRPr sz="225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Visualization</a:t>
            </a:r>
            <a:r>
              <a:rPr lang="en-US" sz="2250">
                <a:solidFill>
                  <a:schemeClr val="lt2"/>
                </a:solidFill>
                <a:latin typeface="Merriweather"/>
                <a:ea typeface="Merriweather"/>
                <a:cs typeface="Merriweather"/>
                <a:sym typeface="Merriweather"/>
              </a:rPr>
              <a:t> : Created dynamic charts and dashboards for data representation, enabling interactive data exploration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p:nvPr/>
        </p:nvSpPr>
        <p:spPr>
          <a:xfrm>
            <a:off x="1482519" y="270310"/>
            <a:ext cx="11665362" cy="563285"/>
          </a:xfrm>
          <a:prstGeom prst="rect">
            <a:avLst/>
          </a:prstGeom>
          <a:noFill/>
          <a:ln>
            <a:noFill/>
          </a:ln>
        </p:spPr>
        <p:txBody>
          <a:bodyPr anchorCtr="0" anchor="t" bIns="0" lIns="0" spcFirstLastPara="1" rIns="0" wrap="square" tIns="0">
            <a:noAutofit/>
          </a:bodyPr>
          <a:lstStyle/>
          <a:p>
            <a:pPr indent="0" lvl="0" marL="0" marR="0" rtl="0" algn="ctr">
              <a:lnSpc>
                <a:spcPct val="91666"/>
              </a:lnSpc>
              <a:spcBef>
                <a:spcPts val="0"/>
              </a:spcBef>
              <a:spcAft>
                <a:spcPts val="0"/>
              </a:spcAft>
              <a:buClr>
                <a:srgbClr val="F5F0F0"/>
              </a:buClr>
              <a:buSzPts val="4800"/>
              <a:buFont typeface="Merriweather"/>
              <a:buNone/>
            </a:pPr>
            <a:r>
              <a:rPr lang="en-US" sz="4800" u="sng">
                <a:solidFill>
                  <a:srgbClr val="F5F0F0"/>
                </a:solidFill>
                <a:latin typeface="Merriweather"/>
                <a:ea typeface="Merriweather"/>
                <a:cs typeface="Merriweather"/>
                <a:sym typeface="Merriweather"/>
              </a:rPr>
              <a:t>VISUALISATIONS</a:t>
            </a:r>
            <a:endParaRPr sz="4800" u="sng">
              <a:solidFill>
                <a:schemeClr val="dk1"/>
              </a:solidFill>
              <a:latin typeface="Calibri"/>
              <a:ea typeface="Calibri"/>
              <a:cs typeface="Calibri"/>
              <a:sym typeface="Calibri"/>
            </a:endParaRPr>
          </a:p>
        </p:txBody>
      </p:sp>
      <p:sp>
        <p:nvSpPr>
          <p:cNvPr id="88" name="Google Shape;88;p6"/>
          <p:cNvSpPr/>
          <p:nvPr/>
        </p:nvSpPr>
        <p:spPr>
          <a:xfrm>
            <a:off x="630912" y="1614400"/>
            <a:ext cx="5667954" cy="378875"/>
          </a:xfrm>
          <a:prstGeom prst="rect">
            <a:avLst/>
          </a:prstGeom>
          <a:noFill/>
          <a:ln>
            <a:noFill/>
          </a:ln>
        </p:spPr>
        <p:txBody>
          <a:bodyPr anchorCtr="0" anchor="t" bIns="0" lIns="0" spcFirstLastPara="1" rIns="0" wrap="square" tIns="0">
            <a:noAutofit/>
          </a:bodyPr>
          <a:lstStyle/>
          <a:p>
            <a:pPr indent="0" lvl="0" marL="0" marR="0" rtl="0" algn="l">
              <a:lnSpc>
                <a:spcPct val="78571"/>
              </a:lnSpc>
              <a:spcBef>
                <a:spcPts val="0"/>
              </a:spcBef>
              <a:spcAft>
                <a:spcPts val="0"/>
              </a:spcAft>
              <a:buClr>
                <a:srgbClr val="F5F0F0"/>
              </a:buClr>
              <a:buSzPts val="2800"/>
              <a:buFont typeface="Merriweather"/>
              <a:buNone/>
            </a:pPr>
            <a:r>
              <a:rPr lang="en-US" sz="2800" u="sng">
                <a:solidFill>
                  <a:srgbClr val="F5F0F0"/>
                </a:solidFill>
                <a:latin typeface="Merriweather"/>
                <a:ea typeface="Merriweather"/>
                <a:cs typeface="Merriweather"/>
                <a:sym typeface="Merriweather"/>
              </a:rPr>
              <a:t>Ticket Category Distribution</a:t>
            </a:r>
            <a:endParaRPr sz="2800" u="sng">
              <a:solidFill>
                <a:schemeClr val="dk1"/>
              </a:solidFill>
              <a:latin typeface="Calibri"/>
              <a:ea typeface="Calibri"/>
              <a:cs typeface="Calibri"/>
              <a:sym typeface="Calibri"/>
            </a:endParaRPr>
          </a:p>
        </p:txBody>
      </p:sp>
      <p:sp>
        <p:nvSpPr>
          <p:cNvPr id="89" name="Google Shape;89;p6"/>
          <p:cNvSpPr/>
          <p:nvPr/>
        </p:nvSpPr>
        <p:spPr>
          <a:xfrm>
            <a:off x="730503" y="2774081"/>
            <a:ext cx="6464379" cy="28836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Highest: System (40%)</a:t>
            </a:r>
            <a:endParaRPr sz="1800">
              <a:solidFill>
                <a:schemeClr val="dk1"/>
              </a:solidFill>
              <a:latin typeface="Calibri"/>
              <a:ea typeface="Calibri"/>
              <a:cs typeface="Calibri"/>
              <a:sym typeface="Calibri"/>
            </a:endParaRPr>
          </a:p>
        </p:txBody>
      </p:sp>
      <p:sp>
        <p:nvSpPr>
          <p:cNvPr id="90" name="Google Shape;90;p6"/>
          <p:cNvSpPr/>
          <p:nvPr/>
        </p:nvSpPr>
        <p:spPr>
          <a:xfrm>
            <a:off x="730505" y="3321325"/>
            <a:ext cx="6464379" cy="28836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Lowest: Hardware (10%)</a:t>
            </a:r>
            <a:endParaRPr sz="1800">
              <a:solidFill>
                <a:schemeClr val="dk1"/>
              </a:solidFill>
              <a:latin typeface="Calibri"/>
              <a:ea typeface="Calibri"/>
              <a:cs typeface="Calibri"/>
              <a:sym typeface="Calibri"/>
            </a:endParaRPr>
          </a:p>
        </p:txBody>
      </p:sp>
      <p:sp>
        <p:nvSpPr>
          <p:cNvPr id="91" name="Google Shape;91;p6"/>
          <p:cNvSpPr/>
          <p:nvPr/>
        </p:nvSpPr>
        <p:spPr>
          <a:xfrm>
            <a:off x="730504" y="3892135"/>
            <a:ext cx="6464379" cy="28836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Login Access &amp; Software: 52% combined</a:t>
            </a:r>
            <a:endParaRPr sz="1800">
              <a:solidFill>
                <a:schemeClr val="dk1"/>
              </a:solidFill>
              <a:latin typeface="Calibri"/>
              <a:ea typeface="Calibri"/>
              <a:cs typeface="Calibri"/>
              <a:sym typeface="Calibri"/>
            </a:endParaRPr>
          </a:p>
        </p:txBody>
      </p:sp>
      <p:sp>
        <p:nvSpPr>
          <p:cNvPr id="92" name="Google Shape;92;p6"/>
          <p:cNvSpPr/>
          <p:nvPr/>
        </p:nvSpPr>
        <p:spPr>
          <a:xfrm>
            <a:off x="630912" y="8192333"/>
            <a:ext cx="13368576" cy="28836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lang="en-US" sz="1400">
                <a:solidFill>
                  <a:srgbClr val="E2E6E9"/>
                </a:solidFill>
                <a:latin typeface="Merriweather"/>
                <a:ea typeface="Merriweather"/>
                <a:cs typeface="Merriweather"/>
                <a:sym typeface="Merriweather"/>
              </a:rPr>
              <a:t>These metrics highlight workload and resource allocation needs for IT agents.</a:t>
            </a:r>
            <a:endParaRPr sz="1400">
              <a:solidFill>
                <a:schemeClr val="dk1"/>
              </a:solidFill>
              <a:latin typeface="Calibri"/>
              <a:ea typeface="Calibri"/>
              <a:cs typeface="Calibri"/>
              <a:sym typeface="Calibri"/>
            </a:endParaRPr>
          </a:p>
        </p:txBody>
      </p:sp>
      <p:pic>
        <p:nvPicPr>
          <p:cNvPr descr="A graph of a ticket count&#10;&#10;AI-generated content may be incorrect." id="93" name="Google Shape;93;p6"/>
          <p:cNvPicPr preferRelativeResize="0"/>
          <p:nvPr/>
        </p:nvPicPr>
        <p:blipFill rotWithShape="1">
          <a:blip r:embed="rId3">
            <a:alphaModFix/>
          </a:blip>
          <a:srcRect b="0" l="0" r="0" t="0"/>
          <a:stretch/>
        </p:blipFill>
        <p:spPr>
          <a:xfrm>
            <a:off x="5576549" y="1993275"/>
            <a:ext cx="8692904" cy="55866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nvSpPr>
        <p:spPr>
          <a:xfrm>
            <a:off x="4147514" y="222431"/>
            <a:ext cx="63353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u="sng">
                <a:solidFill>
                  <a:schemeClr val="lt2"/>
                </a:solidFill>
                <a:latin typeface="Merriweather"/>
                <a:ea typeface="Merriweather"/>
                <a:cs typeface="Merriweather"/>
                <a:sym typeface="Merriweather"/>
              </a:rPr>
              <a:t>YEARLY TICKETS DISTRIBUTION</a:t>
            </a:r>
            <a:endParaRPr/>
          </a:p>
        </p:txBody>
      </p:sp>
      <p:sp>
        <p:nvSpPr>
          <p:cNvPr id="99" name="Google Shape;99;p7"/>
          <p:cNvSpPr/>
          <p:nvPr/>
        </p:nvSpPr>
        <p:spPr>
          <a:xfrm>
            <a:off x="630912" y="1277389"/>
            <a:ext cx="6911816" cy="1173330"/>
          </a:xfrm>
          <a:prstGeom prst="rect">
            <a:avLst/>
          </a:prstGeom>
          <a:noFill/>
          <a:ln>
            <a:noFill/>
          </a:ln>
        </p:spPr>
        <p:txBody>
          <a:bodyPr anchorCtr="0" anchor="t" bIns="0" lIns="0" spcFirstLastPara="1" rIns="0" wrap="square" tIns="0">
            <a:noAutofit/>
          </a:bodyPr>
          <a:lstStyle/>
          <a:p>
            <a:pPr indent="-285750" lvl="0" marL="285750" marR="0" rtl="0" algn="l">
              <a:spcBef>
                <a:spcPts val="0"/>
              </a:spcBef>
              <a:spcAft>
                <a:spcPts val="0"/>
              </a:spcAft>
              <a:buClr>
                <a:schemeClr val="lt2"/>
              </a:buClr>
              <a:buSzPts val="1800"/>
              <a:buFont typeface="Noto Sans Symbols"/>
              <a:buChar char="❖"/>
            </a:pPr>
            <a:r>
              <a:rPr lang="en-US" sz="1800">
                <a:solidFill>
                  <a:schemeClr val="lt2"/>
                </a:solidFill>
                <a:latin typeface="Merriweather"/>
                <a:ea typeface="Merriweather"/>
                <a:cs typeface="Merriweather"/>
                <a:sym typeface="Merriweather"/>
              </a:rPr>
              <a:t>Steady growth in ticket volume over the past 5 years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lt2"/>
              </a:solidFill>
              <a:latin typeface="Merriweather"/>
              <a:ea typeface="Merriweather"/>
              <a:cs typeface="Merriweather"/>
              <a:sym typeface="Merriweather"/>
            </a:endParaRPr>
          </a:p>
          <a:p>
            <a:pPr indent="-285750" lvl="0" marL="285750" marR="0" rtl="0" algn="l">
              <a:spcBef>
                <a:spcPts val="0"/>
              </a:spcBef>
              <a:spcAft>
                <a:spcPts val="0"/>
              </a:spcAft>
              <a:buClr>
                <a:schemeClr val="lt2"/>
              </a:buClr>
              <a:buSzPts val="1800"/>
              <a:buFont typeface="Noto Sans Symbols"/>
              <a:buChar char="❖"/>
            </a:pPr>
            <a:r>
              <a:rPr lang="en-US" sz="1800">
                <a:solidFill>
                  <a:schemeClr val="lt2"/>
                </a:solidFill>
                <a:latin typeface="Merriweather"/>
                <a:ea typeface="Merriweather"/>
                <a:cs typeface="Merriweather"/>
                <a:sym typeface="Merriweather"/>
              </a:rPr>
              <a:t>A significant jump in </a:t>
            </a:r>
            <a:r>
              <a:rPr b="1" lang="en-US" sz="1800">
                <a:solidFill>
                  <a:schemeClr val="lt2"/>
                </a:solidFill>
                <a:latin typeface="Merriweather"/>
                <a:ea typeface="Merriweather"/>
                <a:cs typeface="Merriweather"/>
                <a:sym typeface="Merriweather"/>
              </a:rPr>
              <a:t>2020</a:t>
            </a:r>
            <a:r>
              <a:rPr lang="en-US" sz="1800">
                <a:solidFill>
                  <a:schemeClr val="lt2"/>
                </a:solidFill>
                <a:latin typeface="Merriweather"/>
                <a:ea typeface="Merriweather"/>
                <a:cs typeface="Merriweather"/>
                <a:sym typeface="Merriweather"/>
              </a:rPr>
              <a:t>, possibly due to external factors like </a:t>
            </a:r>
            <a:endParaRPr/>
          </a:p>
          <a:p>
            <a:pPr indent="0" lvl="0" marL="0" marR="0" rtl="0" algn="l">
              <a:spcBef>
                <a:spcPts val="0"/>
              </a:spcBef>
              <a:spcAft>
                <a:spcPts val="0"/>
              </a:spcAft>
              <a:buNone/>
            </a:pPr>
            <a:r>
              <a:rPr lang="en-US" sz="1800">
                <a:solidFill>
                  <a:schemeClr val="lt2"/>
                </a:solidFill>
                <a:latin typeface="Merriweather"/>
                <a:ea typeface="Merriweather"/>
                <a:cs typeface="Merriweather"/>
                <a:sym typeface="Merriweather"/>
              </a:rPr>
              <a:t>     remote work shifts during the pandemic.</a:t>
            </a:r>
            <a:endParaRPr/>
          </a:p>
          <a:p>
            <a:pPr indent="-171450" lvl="0" marL="285750" marR="0" rtl="0" algn="l">
              <a:lnSpc>
                <a:spcPct val="122222"/>
              </a:lnSpc>
              <a:spcBef>
                <a:spcPts val="0"/>
              </a:spcBef>
              <a:spcAft>
                <a:spcPts val="0"/>
              </a:spcAft>
              <a:buClr>
                <a:schemeClr val="dk1"/>
              </a:buClr>
              <a:buSzPts val="1800"/>
              <a:buFont typeface="Noto Sans Symbols"/>
              <a:buNone/>
            </a:pPr>
            <a:r>
              <a:t/>
            </a:r>
            <a:endParaRPr sz="1800" u="sng">
              <a:solidFill>
                <a:schemeClr val="lt2"/>
              </a:solidFill>
              <a:latin typeface="Merriweather"/>
              <a:ea typeface="Merriweather"/>
              <a:cs typeface="Merriweather"/>
              <a:sym typeface="Merriweather"/>
            </a:endParaRPr>
          </a:p>
        </p:txBody>
      </p:sp>
      <p:pic>
        <p:nvPicPr>
          <p:cNvPr descr="A graph showing the number of tickets&#10;&#10;AI-generated content may be incorrect." id="100" name="Google Shape;100;p7"/>
          <p:cNvPicPr preferRelativeResize="0"/>
          <p:nvPr/>
        </p:nvPicPr>
        <p:blipFill rotWithShape="1">
          <a:blip r:embed="rId3">
            <a:alphaModFix/>
          </a:blip>
          <a:srcRect b="0" l="0" r="0" t="0"/>
          <a:stretch/>
        </p:blipFill>
        <p:spPr>
          <a:xfrm>
            <a:off x="2490537" y="3132153"/>
            <a:ext cx="9601199" cy="46643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8"/>
          <p:cNvSpPr/>
          <p:nvPr/>
        </p:nvSpPr>
        <p:spPr>
          <a:xfrm>
            <a:off x="280437" y="1167209"/>
            <a:ext cx="11859426" cy="1386384"/>
          </a:xfrm>
          <a:prstGeom prst="rect">
            <a:avLst/>
          </a:prstGeom>
          <a:noFill/>
          <a:ln>
            <a:noFill/>
          </a:ln>
        </p:spPr>
        <p:txBody>
          <a:bodyPr anchorCtr="0" anchor="t" bIns="0" lIns="0" spcFirstLastPara="1" rIns="0" wrap="square" tIns="0">
            <a:noAutofit/>
          </a:bodyPr>
          <a:lstStyle/>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majority of tickets are categorized as Normal severity.</a:t>
            </a:r>
            <a:endParaRPr/>
          </a:p>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There are a smaller number of Minor severity tickets.</a:t>
            </a:r>
            <a:endParaRPr/>
          </a:p>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Urgent severity tickets represent a relatively smaller number of tickets</a:t>
            </a:r>
            <a:endParaRPr sz="2000" u="sng">
              <a:solidFill>
                <a:schemeClr val="lt2"/>
              </a:solidFill>
              <a:latin typeface="Merriweather"/>
              <a:ea typeface="Merriweather"/>
              <a:cs typeface="Merriweather"/>
              <a:sym typeface="Merriweather"/>
            </a:endParaRPr>
          </a:p>
        </p:txBody>
      </p:sp>
      <p:sp>
        <p:nvSpPr>
          <p:cNvPr id="107" name="Google Shape;107;p8"/>
          <p:cNvSpPr/>
          <p:nvPr/>
        </p:nvSpPr>
        <p:spPr>
          <a:xfrm>
            <a:off x="630912" y="8192333"/>
            <a:ext cx="13368576" cy="28836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lang="en-US" sz="1400">
                <a:solidFill>
                  <a:srgbClr val="E2E6E9"/>
                </a:solidFill>
                <a:latin typeface="Merriweather"/>
                <a:ea typeface="Merriweather"/>
                <a:cs typeface="Merriweather"/>
                <a:sym typeface="Merriweather"/>
              </a:rPr>
              <a:t>These metrics highlight workload and resource allocation needs for IT agents.</a:t>
            </a:r>
            <a:endParaRPr sz="1400">
              <a:solidFill>
                <a:schemeClr val="dk1"/>
              </a:solidFill>
              <a:latin typeface="Calibri"/>
              <a:ea typeface="Calibri"/>
              <a:cs typeface="Calibri"/>
              <a:sym typeface="Calibri"/>
            </a:endParaRPr>
          </a:p>
        </p:txBody>
      </p:sp>
      <p:sp>
        <p:nvSpPr>
          <p:cNvPr id="108" name="Google Shape;108;p8"/>
          <p:cNvSpPr txBox="1"/>
          <p:nvPr/>
        </p:nvSpPr>
        <p:spPr>
          <a:xfrm>
            <a:off x="4545095" y="213102"/>
            <a:ext cx="77993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lt1"/>
                </a:solidFill>
                <a:latin typeface="Merriweather"/>
                <a:ea typeface="Merriweather"/>
                <a:cs typeface="Merriweather"/>
                <a:sym typeface="Merriweather"/>
              </a:rPr>
              <a:t>TICKETS BY SEVERITY RATE</a:t>
            </a:r>
            <a:endParaRPr/>
          </a:p>
          <a:p>
            <a:pPr indent="0" lvl="0" marL="0" marR="0" rtl="0" algn="l">
              <a:spcBef>
                <a:spcPts val="0"/>
              </a:spcBef>
              <a:spcAft>
                <a:spcPts val="0"/>
              </a:spcAft>
              <a:buNone/>
            </a:pPr>
            <a:r>
              <a:t/>
            </a:r>
            <a:endParaRPr sz="2800" u="sng">
              <a:solidFill>
                <a:schemeClr val="lt1"/>
              </a:solidFill>
              <a:latin typeface="Merriweather"/>
              <a:ea typeface="Merriweather"/>
              <a:cs typeface="Merriweather"/>
              <a:sym typeface="Merriweather"/>
            </a:endParaRPr>
          </a:p>
        </p:txBody>
      </p:sp>
      <p:pic>
        <p:nvPicPr>
          <p:cNvPr descr="A white and blue rectangular object with numbers&#10;&#10;AI-generated content may be incorrect." id="109" name="Google Shape;109;p8"/>
          <p:cNvPicPr preferRelativeResize="0"/>
          <p:nvPr/>
        </p:nvPicPr>
        <p:blipFill rotWithShape="1">
          <a:blip r:embed="rId3">
            <a:alphaModFix/>
          </a:blip>
          <a:srcRect b="0" l="0" r="0" t="0"/>
          <a:stretch/>
        </p:blipFill>
        <p:spPr>
          <a:xfrm>
            <a:off x="1949116" y="3098849"/>
            <a:ext cx="10732168" cy="46855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p:nvPr/>
        </p:nvSpPr>
        <p:spPr>
          <a:xfrm>
            <a:off x="5233759" y="398825"/>
            <a:ext cx="5365800" cy="426000"/>
          </a:xfrm>
          <a:prstGeom prst="rect">
            <a:avLst/>
          </a:prstGeom>
          <a:noFill/>
          <a:ln>
            <a:noFill/>
          </a:ln>
        </p:spPr>
        <p:txBody>
          <a:bodyPr anchorCtr="0" anchor="t" bIns="0" lIns="0" spcFirstLastPara="1" rIns="0" wrap="square" tIns="0">
            <a:noAutofit/>
          </a:bodyPr>
          <a:lstStyle/>
          <a:p>
            <a:pPr indent="0" lvl="0" marL="0" marR="0" rtl="0" algn="l">
              <a:lnSpc>
                <a:spcPct val="78571"/>
              </a:lnSpc>
              <a:spcBef>
                <a:spcPts val="0"/>
              </a:spcBef>
              <a:spcAft>
                <a:spcPts val="0"/>
              </a:spcAft>
              <a:buClr>
                <a:schemeClr val="lt2"/>
              </a:buClr>
              <a:buSzPts val="2800"/>
              <a:buFont typeface="Merriweather"/>
              <a:buNone/>
            </a:pPr>
            <a:r>
              <a:rPr b="1" lang="en-US" sz="2800" u="sng">
                <a:solidFill>
                  <a:schemeClr val="lt2"/>
                </a:solidFill>
                <a:latin typeface="Merriweather"/>
                <a:ea typeface="Merriweather"/>
                <a:cs typeface="Merriweather"/>
                <a:sym typeface="Merriweather"/>
              </a:rPr>
              <a:t>TICKETS BY PRIORITY</a:t>
            </a:r>
            <a:endParaRPr/>
          </a:p>
        </p:txBody>
      </p:sp>
      <p:sp>
        <p:nvSpPr>
          <p:cNvPr id="115" name="Google Shape;115;p9"/>
          <p:cNvSpPr/>
          <p:nvPr/>
        </p:nvSpPr>
        <p:spPr>
          <a:xfrm>
            <a:off x="505026" y="1153287"/>
            <a:ext cx="13872710" cy="1386384"/>
          </a:xfrm>
          <a:prstGeom prst="rect">
            <a:avLst/>
          </a:prstGeom>
          <a:noFill/>
          <a:ln>
            <a:noFill/>
          </a:ln>
        </p:spPr>
        <p:txBody>
          <a:bodyPr anchorCtr="0" anchor="t" bIns="0" lIns="0" spcFirstLastPara="1" rIns="0" wrap="square" tIns="0">
            <a:noAutofit/>
          </a:bodyPr>
          <a:lstStyle/>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highest number of tickets falls under High priority.</a:t>
            </a:r>
            <a:endParaRPr/>
          </a:p>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large number of unassigned tickets is concerning.</a:t>
            </a:r>
            <a:endParaRPr/>
          </a:p>
          <a:p>
            <a:pPr indent="-285750" lvl="0" marL="285750" marR="0" rtl="0" algn="l">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medium-priority tickets fall in between high and low, making up a fairly large portion of the ticket pool.</a:t>
            </a:r>
            <a:endParaRPr sz="2000" u="sng">
              <a:solidFill>
                <a:schemeClr val="lt2"/>
              </a:solidFill>
              <a:latin typeface="Merriweather"/>
              <a:ea typeface="Merriweather"/>
              <a:cs typeface="Merriweather"/>
              <a:sym typeface="Merriweather"/>
            </a:endParaRPr>
          </a:p>
        </p:txBody>
      </p:sp>
      <p:pic>
        <p:nvPicPr>
          <p:cNvPr descr="A graph of a number of blue rectangular objects&#10;&#10;AI-generated content may be incorrect." id="116" name="Google Shape;116;p9"/>
          <p:cNvPicPr preferRelativeResize="0"/>
          <p:nvPr/>
        </p:nvPicPr>
        <p:blipFill rotWithShape="1">
          <a:blip r:embed="rId3">
            <a:alphaModFix/>
          </a:blip>
          <a:srcRect b="0" l="0" r="0" t="0"/>
          <a:stretch/>
        </p:blipFill>
        <p:spPr>
          <a:xfrm>
            <a:off x="2809374" y="3010391"/>
            <a:ext cx="9011652" cy="4569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2025-06-21T17:58:52Z</dcterms:created>
  <dc:creator>Yash Agarwal</dc:creator>
</cp:coreProperties>
</file>